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5"/>
  </p:notesMasterIdLst>
  <p:sldIdLst>
    <p:sldId id="256" r:id="rId2"/>
    <p:sldId id="257" r:id="rId3"/>
    <p:sldId id="258" r:id="rId4"/>
    <p:sldId id="259" r:id="rId5"/>
    <p:sldId id="260" r:id="rId6"/>
    <p:sldId id="261" r:id="rId7"/>
    <p:sldId id="269" r:id="rId8"/>
    <p:sldId id="262" r:id="rId9"/>
    <p:sldId id="266" r:id="rId10"/>
    <p:sldId id="264" r:id="rId11"/>
    <p:sldId id="265" r:id="rId12"/>
    <p:sldId id="267" r:id="rId13"/>
    <p:sldId id="268" r:id="rId1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50" y="-67"/>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FD7D7F-216B-49DA-B3B1-9BB86DD383FE}" type="datetimeFigureOut">
              <a:rPr lang="zh-TW" altLang="en-US" smtClean="0"/>
              <a:pPr/>
              <a:t>2014/4/13</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9CA100-5927-4309-814B-E0DFBDFDFA0B}" type="slidenum">
              <a:rPr lang="zh-TW" altLang="en-US" smtClean="0"/>
              <a:pPr/>
              <a:t>‹#›</a:t>
            </a:fld>
            <a:endParaRPr lang="zh-TW" altLang="en-US"/>
          </a:p>
        </p:txBody>
      </p:sp>
    </p:spTree>
    <p:extLst>
      <p:ext uri="{BB962C8B-B14F-4D97-AF65-F5344CB8AC3E}">
        <p14:creationId xmlns:p14="http://schemas.microsoft.com/office/powerpoint/2010/main" val="1098021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A9CA100-5927-4309-814B-E0DFBDFDFA0B}" type="slidenum">
              <a:rPr lang="zh-TW" altLang="en-US" smtClean="0"/>
              <a:pPr/>
              <a:t>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標題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latin typeface="Times New Roman" pitchFamily="18" charset="0"/>
                <a:cs typeface="Times New Roman" pitchFamily="18" charset="0"/>
              </a:defRPr>
            </a:lvl1pPr>
            <a:extLst/>
          </a:lstStyle>
          <a:p>
            <a:r>
              <a:rPr kumimoji="0" lang="zh-TW" altLang="en-US" dirty="0" smtClean="0"/>
              <a:t>按一下以編輯母片標題樣式</a:t>
            </a:r>
            <a:endParaRPr kumimoji="0" lang="en-US" dirty="0"/>
          </a:p>
        </p:txBody>
      </p:sp>
      <p:sp>
        <p:nvSpPr>
          <p:cNvPr id="17" name="副標題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dirty="0" smtClean="0"/>
              <a:t>按一下以編輯母片副標題樣式</a:t>
            </a:r>
            <a:endParaRPr kumimoji="0" lang="en-US" dirty="0"/>
          </a:p>
        </p:txBody>
      </p:sp>
      <p:grpSp>
        <p:nvGrpSpPr>
          <p:cNvPr id="2" name="群組 1"/>
          <p:cNvGrpSpPr/>
          <p:nvPr/>
        </p:nvGrpSpPr>
        <p:grpSpPr>
          <a:xfrm>
            <a:off x="-3765" y="4953000"/>
            <a:ext cx="9147765" cy="1912088"/>
            <a:chOff x="-3765" y="4832896"/>
            <a:chExt cx="9147765" cy="2032192"/>
          </a:xfrm>
        </p:grpSpPr>
        <p:sp>
          <p:nvSpPr>
            <p:cNvPr id="7" name="手繪多邊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手繪多邊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手繪多邊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接點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版面配置區 29"/>
          <p:cNvSpPr>
            <a:spLocks noGrp="1"/>
          </p:cNvSpPr>
          <p:nvPr>
            <p:ph type="dt" sz="half" idx="10"/>
          </p:nvPr>
        </p:nvSpPr>
        <p:spPr/>
        <p:txBody>
          <a:bodyPr/>
          <a:lstStyle>
            <a:lvl1pPr>
              <a:defRPr>
                <a:solidFill>
                  <a:srgbClr val="FFFFFF"/>
                </a:solidFill>
              </a:defRPr>
            </a:lvl1pPr>
            <a:extLst/>
          </a:lstStyle>
          <a:p>
            <a:fld id="{BBE5F305-93BE-4F74-A1D5-4A3733742CB7}" type="datetime1">
              <a:rPr lang="zh-TW" altLang="en-US" smtClean="0"/>
              <a:pPr/>
              <a:t>2014/4/13</a:t>
            </a:fld>
            <a:endParaRPr lang="zh-TW" altLang="en-US"/>
          </a:p>
        </p:txBody>
      </p:sp>
      <p:sp>
        <p:nvSpPr>
          <p:cNvPr id="19" name="頁尾版面配置區 18"/>
          <p:cNvSpPr>
            <a:spLocks noGrp="1"/>
          </p:cNvSpPr>
          <p:nvPr>
            <p:ph type="ftr" sz="quarter" idx="11"/>
          </p:nvPr>
        </p:nvSpPr>
        <p:spPr/>
        <p:txBody>
          <a:bodyPr/>
          <a:lstStyle>
            <a:lvl1pPr>
              <a:defRPr>
                <a:solidFill>
                  <a:schemeClr val="accent1">
                    <a:tint val="20000"/>
                  </a:schemeClr>
                </a:solidFill>
              </a:defRPr>
            </a:lvl1pPr>
            <a:extLst/>
          </a:lstStyle>
          <a:p>
            <a:r>
              <a:rPr lang="en-US" altLang="zh-TW" smtClean="0"/>
              <a:t>222</a:t>
            </a:r>
            <a:endParaRPr lang="zh-TW" altLang="en-US"/>
          </a:p>
        </p:txBody>
      </p:sp>
      <p:sp>
        <p:nvSpPr>
          <p:cNvPr id="27" name="投影片編號版面配置區 26"/>
          <p:cNvSpPr>
            <a:spLocks noGrp="1"/>
          </p:cNvSpPr>
          <p:nvPr>
            <p:ph type="sldNum" sz="quarter" idx="12"/>
          </p:nvPr>
        </p:nvSpPr>
        <p:spPr/>
        <p:txBody>
          <a:bodyPr/>
          <a:lstStyle>
            <a:lvl1pPr>
              <a:defRPr>
                <a:solidFill>
                  <a:srgbClr val="FFFFFF"/>
                </a:solidFill>
              </a:defRPr>
            </a:lvl1pPr>
            <a:extLst/>
          </a:lstStyle>
          <a:p>
            <a:fld id="{73DA0BB7-265A-403C-9275-D587AB510EDC}"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1481329"/>
            <a:ext cx="8229600" cy="4386071"/>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58C2373-63E9-43C2-B9B7-7FDF9A3B0429}" type="datetime1">
              <a:rPr lang="zh-TW" altLang="en-US" smtClean="0"/>
              <a:pPr/>
              <a:t>2014/4/13</a:t>
            </a:fld>
            <a:endParaRPr lang="zh-TW" altLang="en-US"/>
          </a:p>
        </p:txBody>
      </p:sp>
      <p:sp>
        <p:nvSpPr>
          <p:cNvPr id="5" name="頁尾版面配置區 4"/>
          <p:cNvSpPr>
            <a:spLocks noGrp="1"/>
          </p:cNvSpPr>
          <p:nvPr>
            <p:ph type="ftr" sz="quarter" idx="11"/>
          </p:nvPr>
        </p:nvSpPr>
        <p:spPr/>
        <p:txBody>
          <a:bodyPr/>
          <a:lstStyle>
            <a:extLst/>
          </a:lstStyle>
          <a:p>
            <a:r>
              <a:rPr lang="en-US" altLang="zh-TW" smtClean="0"/>
              <a:t>222</a:t>
            </a:r>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44013" y="274640"/>
            <a:ext cx="1777470" cy="5592761"/>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1"/>
            <a:ext cx="6324600" cy="5592760"/>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64BAF35E-589B-40A3-B511-892CF63B70E1}" type="datetime1">
              <a:rPr lang="zh-TW" altLang="en-US" smtClean="0"/>
              <a:pPr/>
              <a:t>2014/4/13</a:t>
            </a:fld>
            <a:endParaRPr lang="zh-TW" altLang="en-US"/>
          </a:p>
        </p:txBody>
      </p:sp>
      <p:sp>
        <p:nvSpPr>
          <p:cNvPr id="5" name="頁尾版面配置區 4"/>
          <p:cNvSpPr>
            <a:spLocks noGrp="1"/>
          </p:cNvSpPr>
          <p:nvPr>
            <p:ph type="ftr" sz="quarter" idx="11"/>
          </p:nvPr>
        </p:nvSpPr>
        <p:spPr/>
        <p:txBody>
          <a:bodyPr/>
          <a:lstStyle>
            <a:extLst/>
          </a:lstStyle>
          <a:p>
            <a:r>
              <a:rPr lang="en-US" altLang="zh-TW" smtClean="0"/>
              <a:t>222</a:t>
            </a:r>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2BEF02AB-054E-4B0C-BC43-9E5BD3A32F5B}" type="datetime1">
              <a:rPr lang="zh-TW" altLang="en-US" smtClean="0"/>
              <a:pPr/>
              <a:t>2014/4/13</a:t>
            </a:fld>
            <a:endParaRPr lang="zh-TW" altLang="en-US"/>
          </a:p>
        </p:txBody>
      </p:sp>
      <p:sp>
        <p:nvSpPr>
          <p:cNvPr id="5" name="頁尾版面配置區 4"/>
          <p:cNvSpPr>
            <a:spLocks noGrp="1"/>
          </p:cNvSpPr>
          <p:nvPr>
            <p:ph type="ftr" sz="quarter" idx="11"/>
          </p:nvPr>
        </p:nvSpPr>
        <p:spPr/>
        <p:txBody>
          <a:bodyPr/>
          <a:lstStyle>
            <a:extLst/>
          </a:lstStyle>
          <a:p>
            <a:r>
              <a:rPr lang="en-US" altLang="zh-TW" smtClean="0"/>
              <a:t>222</a:t>
            </a:r>
            <a:endParaRPr lang="zh-TW" altLang="en-US"/>
          </a:p>
        </p:txBody>
      </p:sp>
      <p:sp>
        <p:nvSpPr>
          <p:cNvPr id="6" name="投影片編號版面配置區 5"/>
          <p:cNvSpPr>
            <a:spLocks noGrp="1"/>
          </p:cNvSpPr>
          <p:nvPr>
            <p:ph type="sldNum" sz="quarter" idx="12"/>
          </p:nvPr>
        </p:nvSpPr>
        <p:spPr>
          <a:xfrm>
            <a:off x="4357686" y="6357958"/>
            <a:ext cx="365760" cy="365125"/>
          </a:xfrm>
        </p:spPr>
        <p:txBody>
          <a:bodyPr/>
          <a:lstStyle>
            <a:extLst/>
          </a:lstStyle>
          <a:p>
            <a:fld id="{73DA0BB7-265A-403C-9275-D587AB510EDC}" type="slidenum">
              <a:rPr lang="zh-TW" altLang="en-US" smtClean="0"/>
              <a:pPr/>
              <a:t>‹#›</a:t>
            </a:fld>
            <a:endParaRPr lang="zh-TW" altLang="en-US" dirty="0"/>
          </a:p>
        </p:txBody>
      </p:sp>
      <p:sp>
        <p:nvSpPr>
          <p:cNvPr id="7" name="標題 6"/>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C035FDFA-14CD-4D71-A37E-A3579F4E645F}" type="datetime1">
              <a:rPr lang="zh-TW" altLang="en-US" smtClean="0"/>
              <a:pPr/>
              <a:t>2014/4/13</a:t>
            </a:fld>
            <a:endParaRPr lang="zh-TW" altLang="en-US"/>
          </a:p>
        </p:txBody>
      </p:sp>
      <p:sp>
        <p:nvSpPr>
          <p:cNvPr id="5" name="頁尾版面配置區 4"/>
          <p:cNvSpPr>
            <a:spLocks noGrp="1"/>
          </p:cNvSpPr>
          <p:nvPr>
            <p:ph type="ftr" sz="quarter" idx="11"/>
          </p:nvPr>
        </p:nvSpPr>
        <p:spPr/>
        <p:txBody>
          <a:bodyPr/>
          <a:lstStyle>
            <a:extLst/>
          </a:lstStyle>
          <a:p>
            <a:r>
              <a:rPr lang="en-US" altLang="zh-TW" smtClean="0"/>
              <a:t>222</a:t>
            </a:r>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
        <p:nvSpPr>
          <p:cNvPr id="7" name="＞形箭號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形箭號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bg>
      <p:bgRef idx="1002">
        <a:schemeClr val="bg1"/>
      </p:bgRef>
    </p:bg>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55F27843-8AEE-471C-941C-5425E8EC02DF}" type="datetime1">
              <a:rPr lang="zh-TW" altLang="en-US" smtClean="0"/>
              <a:pPr/>
              <a:t>2014/4/13</a:t>
            </a:fld>
            <a:endParaRPr lang="zh-TW" altLang="en-US"/>
          </a:p>
        </p:txBody>
      </p:sp>
      <p:sp>
        <p:nvSpPr>
          <p:cNvPr id="6" name="頁尾版面配置區 5"/>
          <p:cNvSpPr>
            <a:spLocks noGrp="1"/>
          </p:cNvSpPr>
          <p:nvPr>
            <p:ph type="ftr" sz="quarter" idx="11"/>
          </p:nvPr>
        </p:nvSpPr>
        <p:spPr/>
        <p:txBody>
          <a:bodyPr/>
          <a:lstStyle>
            <a:extLst/>
          </a:lstStyle>
          <a:p>
            <a:r>
              <a:rPr lang="en-US" altLang="zh-TW" smtClean="0"/>
              <a:t>222</a:t>
            </a:r>
            <a:endParaRPr lang="zh-TW" altLang="en-US"/>
          </a:p>
        </p:txBody>
      </p:sp>
      <p:sp>
        <p:nvSpPr>
          <p:cNvPr id="7" name="投影片編號版面配置區 6"/>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
        <p:nvSpPr>
          <p:cNvPr id="8" name="標題 7"/>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229600" cy="1143000"/>
          </a:xfrm>
        </p:spPr>
        <p:txBody>
          <a:bodyPr anchor="ctr"/>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08AD8E90-2D24-4096-BB73-2FFC997F1D2E}" type="datetime1">
              <a:rPr lang="zh-TW" altLang="en-US" smtClean="0"/>
              <a:pPr/>
              <a:t>2014/4/13</a:t>
            </a:fld>
            <a:endParaRPr lang="zh-TW" altLang="en-US"/>
          </a:p>
        </p:txBody>
      </p:sp>
      <p:sp>
        <p:nvSpPr>
          <p:cNvPr id="8" name="頁尾版面配置區 7"/>
          <p:cNvSpPr>
            <a:spLocks noGrp="1"/>
          </p:cNvSpPr>
          <p:nvPr>
            <p:ph type="ftr" sz="quarter" idx="11"/>
          </p:nvPr>
        </p:nvSpPr>
        <p:spPr/>
        <p:txBody>
          <a:bodyPr/>
          <a:lstStyle>
            <a:extLst/>
          </a:lstStyle>
          <a:p>
            <a:r>
              <a:rPr lang="en-US" altLang="zh-TW" smtClean="0"/>
              <a:t>222</a:t>
            </a:r>
            <a:endParaRPr lang="zh-TW" altLang="en-US"/>
          </a:p>
        </p:txBody>
      </p:sp>
      <p:sp>
        <p:nvSpPr>
          <p:cNvPr id="9" name="投影片編號版面配置區 8"/>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bg>
      <p:bgRef idx="1002">
        <a:schemeClr val="bg1"/>
      </p:bgRef>
    </p:bg>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extLst/>
          </a:lstStyle>
          <a:p>
            <a:fld id="{978888E8-FBE5-454D-87AD-F41E5A43F713}" type="datetime1">
              <a:rPr lang="zh-TW" altLang="en-US" smtClean="0"/>
              <a:pPr/>
              <a:t>2014/4/13</a:t>
            </a:fld>
            <a:endParaRPr lang="zh-TW" altLang="en-US"/>
          </a:p>
        </p:txBody>
      </p:sp>
      <p:sp>
        <p:nvSpPr>
          <p:cNvPr id="4" name="頁尾版面配置區 3"/>
          <p:cNvSpPr>
            <a:spLocks noGrp="1"/>
          </p:cNvSpPr>
          <p:nvPr>
            <p:ph type="ftr" sz="quarter" idx="11"/>
          </p:nvPr>
        </p:nvSpPr>
        <p:spPr/>
        <p:txBody>
          <a:bodyPr/>
          <a:lstStyle>
            <a:extLst/>
          </a:lstStyle>
          <a:p>
            <a:r>
              <a:rPr lang="en-US" altLang="zh-TW" smtClean="0"/>
              <a:t>222</a:t>
            </a:r>
            <a:endParaRPr lang="zh-TW" altLang="en-US"/>
          </a:p>
        </p:txBody>
      </p:sp>
      <p:sp>
        <p:nvSpPr>
          <p:cNvPr id="5" name="投影片編號版面配置區 4"/>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
        <p:nvSpPr>
          <p:cNvPr id="6" name="標題 5"/>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7A433E88-93C1-4307-BAC9-C42E592B4221}" type="datetime1">
              <a:rPr lang="zh-TW" altLang="en-US" smtClean="0"/>
              <a:pPr/>
              <a:t>2014/4/13</a:t>
            </a:fld>
            <a:endParaRPr lang="zh-TW" altLang="en-US"/>
          </a:p>
        </p:txBody>
      </p:sp>
      <p:sp>
        <p:nvSpPr>
          <p:cNvPr id="3" name="頁尾版面配置區 2"/>
          <p:cNvSpPr>
            <a:spLocks noGrp="1"/>
          </p:cNvSpPr>
          <p:nvPr>
            <p:ph type="ftr" sz="quarter" idx="11"/>
          </p:nvPr>
        </p:nvSpPr>
        <p:spPr/>
        <p:txBody>
          <a:bodyPr/>
          <a:lstStyle>
            <a:extLst/>
          </a:lstStyle>
          <a:p>
            <a:r>
              <a:rPr lang="en-US" altLang="zh-TW" smtClean="0"/>
              <a:t>222</a:t>
            </a:r>
            <a:endParaRPr lang="zh-TW" altLang="en-US"/>
          </a:p>
        </p:txBody>
      </p:sp>
      <p:sp>
        <p:nvSpPr>
          <p:cNvPr id="4" name="投影片編號版面配置區 3"/>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a:xfrm>
            <a:off x="6727032" y="6407944"/>
            <a:ext cx="1920240" cy="365760"/>
          </a:xfrm>
        </p:spPr>
        <p:txBody>
          <a:bodyPr/>
          <a:lstStyle>
            <a:extLst/>
          </a:lstStyle>
          <a:p>
            <a:fld id="{372A28EE-2811-4492-9E3C-B64FDC4E5CCA}" type="datetime1">
              <a:rPr lang="zh-TW" altLang="en-US" smtClean="0"/>
              <a:pPr/>
              <a:t>2014/4/13</a:t>
            </a:fld>
            <a:endParaRPr lang="zh-TW" altLang="en-US"/>
          </a:p>
        </p:txBody>
      </p:sp>
      <p:sp>
        <p:nvSpPr>
          <p:cNvPr id="6" name="頁尾版面配置區 5"/>
          <p:cNvSpPr>
            <a:spLocks noGrp="1"/>
          </p:cNvSpPr>
          <p:nvPr>
            <p:ph type="ftr" sz="quarter" idx="11"/>
          </p:nvPr>
        </p:nvSpPr>
        <p:spPr/>
        <p:txBody>
          <a:bodyPr/>
          <a:lstStyle>
            <a:extLst/>
          </a:lstStyle>
          <a:p>
            <a:r>
              <a:rPr lang="en-US" altLang="zh-TW" smtClean="0"/>
              <a:t>222</a:t>
            </a:r>
            <a:endParaRPr lang="zh-TW" altLang="en-US"/>
          </a:p>
        </p:txBody>
      </p:sp>
      <p:sp>
        <p:nvSpPr>
          <p:cNvPr id="7" name="投影片編號版面配置區 6"/>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2">
        <a:schemeClr val="bg1"/>
      </p:bgRef>
    </p:bg>
    <p:spTree>
      <p:nvGrpSpPr>
        <p:cNvPr id="1" name=""/>
        <p:cNvGrpSpPr/>
        <p:nvPr/>
      </p:nvGrpSpPr>
      <p:grpSpPr>
        <a:xfrm>
          <a:off x="0" y="0"/>
          <a:ext cx="0" cy="0"/>
          <a:chOff x="0" y="0"/>
          <a:chExt cx="0" cy="0"/>
        </a:xfrm>
      </p:grpSpPr>
      <p:sp>
        <p:nvSpPr>
          <p:cNvPr id="4" name="文字版面配置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
        <p:nvSpPr>
          <p:cNvPr id="3" name="圖片版面配置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TW" altLang="en-US" smtClean="0"/>
              <a:t>按一下圖示以新增圖片</a:t>
            </a:r>
            <a:endParaRPr kumimoji="0" lang="en-US" dirty="0"/>
          </a:p>
        </p:txBody>
      </p:sp>
      <p:sp>
        <p:nvSpPr>
          <p:cNvPr id="5" name="日期版面配置區 4"/>
          <p:cNvSpPr>
            <a:spLocks noGrp="1"/>
          </p:cNvSpPr>
          <p:nvPr>
            <p:ph type="dt" sz="half" idx="10"/>
          </p:nvPr>
        </p:nvSpPr>
        <p:spPr/>
        <p:txBody>
          <a:bodyPr/>
          <a:lstStyle>
            <a:lvl1pPr>
              <a:defRPr>
                <a:solidFill>
                  <a:schemeClr val="tx1"/>
                </a:solidFill>
              </a:defRPr>
            </a:lvl1pPr>
            <a:extLst/>
          </a:lstStyle>
          <a:p>
            <a:fld id="{F6690259-FB50-4545-997D-3E324045BFA2}" type="datetime1">
              <a:rPr lang="zh-TW" altLang="en-US" smtClean="0"/>
              <a:pPr/>
              <a:t>2014/4/13</a:t>
            </a:fld>
            <a:endParaRPr lang="zh-TW" altLang="en-US"/>
          </a:p>
        </p:txBody>
      </p:sp>
      <p:sp>
        <p:nvSpPr>
          <p:cNvPr id="6" name="頁尾版面配置區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altLang="zh-TW" smtClean="0"/>
              <a:t>222</a:t>
            </a:r>
            <a:endParaRPr lang="zh-TW" altLang="en-US"/>
          </a:p>
        </p:txBody>
      </p:sp>
      <p:sp>
        <p:nvSpPr>
          <p:cNvPr id="7" name="投影片編號版面配置區 6"/>
          <p:cNvSpPr>
            <a:spLocks noGrp="1"/>
          </p:cNvSpPr>
          <p:nvPr>
            <p:ph type="sldNum" sz="quarter" idx="12"/>
          </p:nvPr>
        </p:nvSpPr>
        <p:spPr/>
        <p:txBody>
          <a:bodyPr/>
          <a:lstStyle>
            <a:lvl1pPr>
              <a:defRPr>
                <a:solidFill>
                  <a:schemeClr val="tx1"/>
                </a:solidFill>
              </a:defRPr>
            </a:lvl1pPr>
            <a:extLst/>
          </a:lstStyle>
          <a:p>
            <a:fld id="{73DA0BB7-265A-403C-9275-D587AB510EDC}" type="slidenum">
              <a:rPr lang="zh-TW" altLang="en-US" smtClean="0"/>
              <a:pPr/>
              <a:t>‹#›</a:t>
            </a:fld>
            <a:endParaRPr lang="zh-TW" altLang="en-US"/>
          </a:p>
        </p:txBody>
      </p:sp>
      <p:sp>
        <p:nvSpPr>
          <p:cNvPr id="2" name="標題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TW" altLang="en-US" smtClean="0"/>
              <a:t>按一下以編輯母片標題樣式</a:t>
            </a:r>
            <a:endParaRPr kumimoji="0" lang="en-US"/>
          </a:p>
        </p:txBody>
      </p:sp>
      <p:sp>
        <p:nvSpPr>
          <p:cNvPr id="8" name="手繪多邊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手繪多邊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接點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形箭號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形箭號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手繪多邊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手繪多邊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接點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標題版面配置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EA24B72-982A-40A8-8F35-FC8160F64911}" type="datetime1">
              <a:rPr lang="zh-TW" altLang="en-US" smtClean="0"/>
              <a:pPr/>
              <a:t>2014/4/13</a:t>
            </a:fld>
            <a:endParaRPr lang="zh-TW" altLang="en-US"/>
          </a:p>
        </p:txBody>
      </p:sp>
      <p:sp>
        <p:nvSpPr>
          <p:cNvPr id="22" name="頁尾版面配置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altLang="zh-TW" smtClean="0"/>
              <a:t>222</a:t>
            </a:r>
            <a:endParaRPr lang="zh-TW" altLang="en-US"/>
          </a:p>
        </p:txBody>
      </p:sp>
      <p:sp>
        <p:nvSpPr>
          <p:cNvPr id="18" name="投影片編號版面配置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3DA0BB7-265A-403C-9275-D587AB510ED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475656" y="1340768"/>
            <a:ext cx="6480720" cy="1214446"/>
          </a:xfrm>
        </p:spPr>
        <p:txBody>
          <a:bodyPr>
            <a:noAutofit/>
          </a:bodyPr>
          <a:lstStyle/>
          <a:p>
            <a:pPr algn="ctr"/>
            <a:r>
              <a:rPr lang="en-US" altLang="zh-TW" sz="3600" dirty="0" smtClean="0">
                <a:solidFill>
                  <a:srgbClr val="FF0000"/>
                </a:solidFill>
                <a:effectLst/>
                <a:latin typeface="Times New Roman" pitchFamily="18" charset="0"/>
                <a:cs typeface="Times New Roman" pitchFamily="18" charset="0"/>
              </a:rPr>
              <a:t>Small </a:t>
            </a:r>
            <a:r>
              <a:rPr lang="en-US" altLang="zh-TW" sz="3600" dirty="0" smtClean="0">
                <a:solidFill>
                  <a:srgbClr val="FF0000"/>
                </a:solidFill>
                <a:effectLst/>
                <a:latin typeface="Times New Roman" pitchFamily="18" charset="0"/>
                <a:cs typeface="Times New Roman" pitchFamily="18" charset="0"/>
              </a:rPr>
              <a:t>Forwarding Tables </a:t>
            </a:r>
            <a:r>
              <a:rPr lang="en-US" altLang="zh-TW" sz="3600" dirty="0" smtClean="0">
                <a:solidFill>
                  <a:srgbClr val="FF0000"/>
                </a:solidFill>
                <a:effectLst/>
                <a:latin typeface="Times New Roman" pitchFamily="18" charset="0"/>
                <a:cs typeface="Times New Roman" pitchFamily="18" charset="0"/>
              </a:rPr>
              <a:t>for                          Fast </a:t>
            </a:r>
            <a:r>
              <a:rPr lang="en-US" altLang="zh-TW" sz="3600" dirty="0" smtClean="0">
                <a:solidFill>
                  <a:srgbClr val="FF0000"/>
                </a:solidFill>
                <a:effectLst/>
                <a:latin typeface="Times New Roman" pitchFamily="18" charset="0"/>
                <a:cs typeface="Times New Roman" pitchFamily="18" charset="0"/>
              </a:rPr>
              <a:t>Routing Lookup</a:t>
            </a:r>
            <a:endParaRPr lang="zh-TW" altLang="en-US" sz="3600" dirty="0">
              <a:solidFill>
                <a:srgbClr val="FF0000"/>
              </a:solidFill>
              <a:effectLst/>
              <a:latin typeface="Times New Roman" pitchFamily="18" charset="0"/>
              <a:cs typeface="Times New Roman" pitchFamily="18" charset="0"/>
            </a:endParaRPr>
          </a:p>
        </p:txBody>
      </p:sp>
      <p:sp>
        <p:nvSpPr>
          <p:cNvPr id="3" name="副標題 2"/>
          <p:cNvSpPr>
            <a:spLocks noGrp="1"/>
          </p:cNvSpPr>
          <p:nvPr>
            <p:ph type="subTitle" idx="1"/>
          </p:nvPr>
        </p:nvSpPr>
        <p:spPr>
          <a:xfrm>
            <a:off x="251520" y="2708920"/>
            <a:ext cx="8715404" cy="2786082"/>
          </a:xfrm>
        </p:spPr>
        <p:txBody>
          <a:bodyPr>
            <a:normAutofit/>
          </a:bodyPr>
          <a:lstStyle/>
          <a:p>
            <a:pPr marR="0" algn="l"/>
            <a:endParaRPr lang="en-US" altLang="zh-TW" sz="2400" dirty="0" smtClean="0">
              <a:solidFill>
                <a:schemeClr val="tx1"/>
              </a:solidFill>
              <a:latin typeface="Times New Roman" pitchFamily="18" charset="0"/>
              <a:cs typeface="Times New Roman" pitchFamily="18" charset="0"/>
            </a:endParaRPr>
          </a:p>
          <a:p>
            <a:pPr marR="0" algn="l"/>
            <a:endParaRPr lang="en-US" altLang="zh-TW" sz="2400" dirty="0" smtClean="0">
              <a:solidFill>
                <a:schemeClr val="tx1"/>
              </a:solidFill>
              <a:latin typeface="Times New Roman" pitchFamily="18" charset="0"/>
              <a:cs typeface="Times New Roman" pitchFamily="18" charset="0"/>
            </a:endParaRPr>
          </a:p>
          <a:p>
            <a:pPr marR="0" algn="l"/>
            <a:endParaRPr lang="en-US" altLang="zh-TW" sz="2400" dirty="0" smtClean="0">
              <a:solidFill>
                <a:schemeClr val="tx1"/>
              </a:solidFill>
              <a:latin typeface="Times New Roman" pitchFamily="18" charset="0"/>
              <a:cs typeface="Times New Roman" pitchFamily="18" charset="0"/>
            </a:endParaRPr>
          </a:p>
          <a:p>
            <a:pPr marR="0" algn="ctr"/>
            <a:r>
              <a:rPr lang="en-US" altLang="zh-TW" sz="2400" dirty="0" smtClean="0">
                <a:solidFill>
                  <a:schemeClr val="tx1"/>
                </a:solidFill>
                <a:latin typeface="Times New Roman" pitchFamily="18" charset="0"/>
                <a:cs typeface="Times New Roman" pitchFamily="18" charset="0"/>
              </a:rPr>
              <a:t>Data </a:t>
            </a:r>
            <a:r>
              <a:rPr lang="en-US" altLang="zh-TW" sz="2400" dirty="0" smtClean="0">
                <a:solidFill>
                  <a:schemeClr val="tx1"/>
                </a:solidFill>
                <a:latin typeface="Times New Roman" pitchFamily="18" charset="0"/>
                <a:cs typeface="Times New Roman" pitchFamily="18" charset="0"/>
              </a:rPr>
              <a:t>: </a:t>
            </a:r>
            <a:r>
              <a:rPr lang="en-US" altLang="zh-TW" sz="2400" dirty="0" smtClean="0">
                <a:solidFill>
                  <a:schemeClr val="tx1"/>
                </a:solidFill>
                <a:latin typeface="Times New Roman" pitchFamily="18" charset="0"/>
                <a:cs typeface="Times New Roman" pitchFamily="18" charset="0"/>
              </a:rPr>
              <a:t>2014.04.13</a:t>
            </a:r>
            <a:endParaRPr lang="en-US" altLang="zh-TW" sz="2400" dirty="0" smtClean="0">
              <a:solidFill>
                <a:schemeClr val="tx1"/>
              </a:solidFill>
              <a:latin typeface="Times New Roman" pitchFamily="18" charset="0"/>
              <a:cs typeface="Times New Roman" pitchFamily="18" charset="0"/>
            </a:endParaRPr>
          </a:p>
          <a:p>
            <a:pPr algn="l"/>
            <a:endParaRPr lang="zh-TW" altLang="en-US" dirty="0"/>
          </a:p>
        </p:txBody>
      </p:sp>
      <p:sp>
        <p:nvSpPr>
          <p:cNvPr id="11" name="投影片編號版面配置區 10"/>
          <p:cNvSpPr>
            <a:spLocks noGrp="1"/>
          </p:cNvSpPr>
          <p:nvPr>
            <p:ph type="sldNum" sz="quarter" idx="12"/>
          </p:nvPr>
        </p:nvSpPr>
        <p:spPr>
          <a:xfrm>
            <a:off x="4357686" y="6492875"/>
            <a:ext cx="365760" cy="365125"/>
          </a:xfrm>
        </p:spPr>
        <p:txBody>
          <a:bodyPr/>
          <a:lstStyle/>
          <a:p>
            <a:fld id="{73DA0BB7-265A-403C-9275-D587AB510EDC}" type="slidenum">
              <a:rPr lang="zh-TW" altLang="en-US" smtClean="0"/>
              <a:pPr/>
              <a:t>1</a:t>
            </a:fld>
            <a:endParaRPr lang="zh-TW"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5" name="Picture 3"/>
          <p:cNvPicPr>
            <a:picLocks noChangeAspect="1" noChangeArrowheads="1"/>
          </p:cNvPicPr>
          <p:nvPr/>
        </p:nvPicPr>
        <p:blipFill>
          <a:blip r:embed="rId2" cstate="print"/>
          <a:srcRect/>
          <a:stretch>
            <a:fillRect/>
          </a:stretch>
        </p:blipFill>
        <p:spPr bwMode="auto">
          <a:xfrm>
            <a:off x="251520" y="2060848"/>
            <a:ext cx="6336704" cy="3835175"/>
          </a:xfrm>
          <a:prstGeom prst="rect">
            <a:avLst/>
          </a:prstGeom>
          <a:noFill/>
          <a:ln w="9525">
            <a:noFill/>
            <a:miter lim="800000"/>
            <a:headEnd/>
            <a:tailEnd/>
          </a:ln>
        </p:spPr>
      </p:pic>
      <p:sp>
        <p:nvSpPr>
          <p:cNvPr id="2" name="內容版面配置區 1"/>
          <p:cNvSpPr>
            <a:spLocks noGrp="1"/>
          </p:cNvSpPr>
          <p:nvPr>
            <p:ph idx="1"/>
          </p:nvPr>
        </p:nvSpPr>
        <p:spPr>
          <a:xfrm>
            <a:off x="467544" y="1556792"/>
            <a:ext cx="8229600" cy="4525963"/>
          </a:xfrm>
        </p:spPr>
        <p:txBody>
          <a:bodyPr>
            <a:normAutofit/>
          </a:bodyPr>
          <a:lstStyle/>
          <a:p>
            <a:r>
              <a:rPr lang="en-US" altLang="zh-TW" sz="2400" dirty="0" err="1" smtClean="0"/>
              <a:t>Maptable</a:t>
            </a:r>
            <a:endParaRPr lang="en-US" altLang="zh-TW" sz="2400" dirty="0" smtClean="0"/>
          </a:p>
          <a:p>
            <a:pPr>
              <a:buNone/>
            </a:pPr>
            <a:endParaRPr lang="zh-TW" altLang="en-US" sz="2400" dirty="0"/>
          </a:p>
        </p:txBody>
      </p:sp>
      <p:sp>
        <p:nvSpPr>
          <p:cNvPr id="3" name="投影片編號版面配置區 2"/>
          <p:cNvSpPr>
            <a:spLocks noGrp="1"/>
          </p:cNvSpPr>
          <p:nvPr>
            <p:ph type="sldNum" sz="quarter" idx="12"/>
          </p:nvPr>
        </p:nvSpPr>
        <p:spPr/>
        <p:txBody>
          <a:bodyPr/>
          <a:lstStyle/>
          <a:p>
            <a:fld id="{73DA0BB7-265A-403C-9275-D587AB510EDC}" type="slidenum">
              <a:rPr lang="zh-TW" altLang="en-US" smtClean="0"/>
              <a:pPr/>
              <a:t>10</a:t>
            </a:fld>
            <a:endParaRPr lang="zh-TW" altLang="en-US" dirty="0"/>
          </a:p>
        </p:txBody>
      </p:sp>
      <p:sp>
        <p:nvSpPr>
          <p:cNvPr id="4" name="標題 3"/>
          <p:cNvSpPr>
            <a:spLocks noGrp="1"/>
          </p:cNvSpPr>
          <p:nvPr>
            <p:ph type="title"/>
          </p:nvPr>
        </p:nvSpPr>
        <p:spPr/>
        <p:txBody>
          <a:bodyPr>
            <a:normAutofit/>
          </a:bodyPr>
          <a:lstStyle/>
          <a:p>
            <a:pPr algn="ctr"/>
            <a:r>
              <a:rPr lang="en-US" altLang="zh-TW" sz="3600" dirty="0" smtClean="0">
                <a:solidFill>
                  <a:srgbClr val="FF0000"/>
                </a:solidFill>
                <a:effectLst/>
              </a:rPr>
              <a:t>The data structure for level 1 (7/8)</a:t>
            </a:r>
            <a:endParaRPr lang="zh-TW" altLang="en-US" sz="3600" dirty="0"/>
          </a:p>
        </p:txBody>
      </p:sp>
      <p:sp>
        <p:nvSpPr>
          <p:cNvPr id="6" name="矩形 5"/>
          <p:cNvSpPr/>
          <p:nvPr/>
        </p:nvSpPr>
        <p:spPr>
          <a:xfrm>
            <a:off x="7308304" y="2636912"/>
            <a:ext cx="216024" cy="1944216"/>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p:cNvSpPr/>
          <p:nvPr/>
        </p:nvSpPr>
        <p:spPr>
          <a:xfrm>
            <a:off x="7956376" y="2636912"/>
            <a:ext cx="216024" cy="1944216"/>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p:cNvSpPr/>
          <p:nvPr/>
        </p:nvSpPr>
        <p:spPr>
          <a:xfrm>
            <a:off x="7740352" y="2636912"/>
            <a:ext cx="216024" cy="1944216"/>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7524328" y="2636912"/>
            <a:ext cx="216024" cy="1944216"/>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文字方塊 9"/>
          <p:cNvSpPr txBox="1"/>
          <p:nvPr/>
        </p:nvSpPr>
        <p:spPr>
          <a:xfrm>
            <a:off x="8423920" y="3284984"/>
            <a:ext cx="720080" cy="369332"/>
          </a:xfrm>
          <a:prstGeom prst="rect">
            <a:avLst/>
          </a:prstGeom>
          <a:noFill/>
        </p:spPr>
        <p:txBody>
          <a:bodyPr wrap="square" rtlCol="0">
            <a:spAutoFit/>
          </a:bodyPr>
          <a:lstStyle/>
          <a:p>
            <a:r>
              <a:rPr lang="en-US" altLang="zh-TW" dirty="0" smtClean="0"/>
              <a:t>…….</a:t>
            </a:r>
            <a:endParaRPr lang="zh-TW" altLang="en-US" dirty="0"/>
          </a:p>
        </p:txBody>
      </p:sp>
      <p:sp>
        <p:nvSpPr>
          <p:cNvPr id="11" name="矩形 10"/>
          <p:cNvSpPr/>
          <p:nvPr/>
        </p:nvSpPr>
        <p:spPr>
          <a:xfrm>
            <a:off x="8172400" y="2636912"/>
            <a:ext cx="216024" cy="1944216"/>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文字方塊 11"/>
          <p:cNvSpPr txBox="1"/>
          <p:nvPr/>
        </p:nvSpPr>
        <p:spPr>
          <a:xfrm>
            <a:off x="7236296" y="2276872"/>
            <a:ext cx="1584176" cy="369332"/>
          </a:xfrm>
          <a:prstGeom prst="rect">
            <a:avLst/>
          </a:prstGeom>
          <a:noFill/>
        </p:spPr>
        <p:txBody>
          <a:bodyPr wrap="square" rtlCol="0">
            <a:spAutoFit/>
          </a:bodyPr>
          <a:lstStyle/>
          <a:p>
            <a:r>
              <a:rPr lang="en-US" altLang="zh-TW" dirty="0" smtClean="0"/>
              <a:t>0  1  2  3  4  </a:t>
            </a:r>
            <a:endParaRPr lang="zh-TW" altLang="en-US" dirty="0"/>
          </a:p>
        </p:txBody>
      </p:sp>
      <p:sp>
        <p:nvSpPr>
          <p:cNvPr id="13" name="文字方塊 12"/>
          <p:cNvSpPr txBox="1"/>
          <p:nvPr/>
        </p:nvSpPr>
        <p:spPr>
          <a:xfrm>
            <a:off x="7092280" y="1844824"/>
            <a:ext cx="1584176" cy="369332"/>
          </a:xfrm>
          <a:prstGeom prst="rect">
            <a:avLst/>
          </a:prstGeom>
          <a:noFill/>
        </p:spPr>
        <p:txBody>
          <a:bodyPr wrap="square" rtlCol="0">
            <a:spAutoFit/>
          </a:bodyPr>
          <a:lstStyle/>
          <a:p>
            <a:r>
              <a:rPr lang="en-US" altLang="zh-TW" dirty="0" smtClean="0"/>
              <a:t>Pointer group  </a:t>
            </a:r>
            <a:endParaRPr lang="zh-TW" altLang="en-US" dirty="0"/>
          </a:p>
        </p:txBody>
      </p:sp>
      <p:cxnSp>
        <p:nvCxnSpPr>
          <p:cNvPr id="15" name="直線單箭頭接點 14"/>
          <p:cNvCxnSpPr/>
          <p:nvPr/>
        </p:nvCxnSpPr>
        <p:spPr>
          <a:xfrm rot="5400000">
            <a:off x="2376153" y="4760751"/>
            <a:ext cx="216818"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3556" name="Picture 4"/>
          <p:cNvPicPr>
            <a:picLocks noChangeAspect="1" noChangeArrowheads="1"/>
          </p:cNvPicPr>
          <p:nvPr/>
        </p:nvPicPr>
        <p:blipFill>
          <a:blip r:embed="rId3" cstate="print"/>
          <a:srcRect/>
          <a:stretch>
            <a:fillRect/>
          </a:stretch>
        </p:blipFill>
        <p:spPr bwMode="auto">
          <a:xfrm>
            <a:off x="6876256" y="5085184"/>
            <a:ext cx="2066726" cy="1637534"/>
          </a:xfrm>
          <a:prstGeom prst="rect">
            <a:avLst/>
          </a:prstGeom>
          <a:noFill/>
          <a:ln w="9525">
            <a:noFill/>
            <a:miter lim="800000"/>
            <a:headEnd/>
            <a:tailEnd/>
          </a:ln>
        </p:spPr>
      </p:pic>
      <p:cxnSp>
        <p:nvCxnSpPr>
          <p:cNvPr id="23" name="弧形接點 22"/>
          <p:cNvCxnSpPr/>
          <p:nvPr/>
        </p:nvCxnSpPr>
        <p:spPr>
          <a:xfrm>
            <a:off x="2699792" y="5301208"/>
            <a:ext cx="4680520" cy="504056"/>
          </a:xfrm>
          <a:prstGeom prst="curvedConnector3">
            <a:avLst>
              <a:gd name="adj1" fmla="val 14754"/>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1259632" y="4797016"/>
            <a:ext cx="4104456" cy="648208"/>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67544" y="1268761"/>
            <a:ext cx="8229600" cy="576064"/>
          </a:xfrm>
        </p:spPr>
        <p:txBody>
          <a:bodyPr>
            <a:normAutofit/>
          </a:bodyPr>
          <a:lstStyle/>
          <a:p>
            <a:r>
              <a:rPr lang="en-US" altLang="zh-TW" sz="2400" dirty="0" smtClean="0"/>
              <a:t>Searching: search the first level of the data structure.</a:t>
            </a:r>
            <a:endParaRPr lang="zh-TW" altLang="en-US" sz="2400" dirty="0"/>
          </a:p>
        </p:txBody>
      </p:sp>
      <p:sp>
        <p:nvSpPr>
          <p:cNvPr id="3" name="投影片編號版面配置區 2"/>
          <p:cNvSpPr>
            <a:spLocks noGrp="1"/>
          </p:cNvSpPr>
          <p:nvPr>
            <p:ph type="sldNum" sz="quarter" idx="12"/>
          </p:nvPr>
        </p:nvSpPr>
        <p:spPr/>
        <p:txBody>
          <a:bodyPr/>
          <a:lstStyle/>
          <a:p>
            <a:fld id="{73DA0BB7-265A-403C-9275-D587AB510EDC}" type="slidenum">
              <a:rPr lang="zh-TW" altLang="en-US" smtClean="0"/>
              <a:pPr/>
              <a:t>11</a:t>
            </a:fld>
            <a:endParaRPr lang="zh-TW" altLang="en-US" dirty="0"/>
          </a:p>
        </p:txBody>
      </p:sp>
      <p:sp>
        <p:nvSpPr>
          <p:cNvPr id="4" name="標題 3"/>
          <p:cNvSpPr>
            <a:spLocks noGrp="1"/>
          </p:cNvSpPr>
          <p:nvPr>
            <p:ph type="title"/>
          </p:nvPr>
        </p:nvSpPr>
        <p:spPr/>
        <p:txBody>
          <a:bodyPr>
            <a:normAutofit/>
          </a:bodyPr>
          <a:lstStyle/>
          <a:p>
            <a:pPr algn="ctr"/>
            <a:r>
              <a:rPr lang="en-US" altLang="zh-TW" sz="3600" dirty="0" smtClean="0">
                <a:solidFill>
                  <a:srgbClr val="FF0000"/>
                </a:solidFill>
                <a:effectLst/>
              </a:rPr>
              <a:t>The data structure for level 1 (8/8)</a:t>
            </a:r>
            <a:endParaRPr lang="zh-TW" altLang="en-US" sz="3600" dirty="0"/>
          </a:p>
        </p:txBody>
      </p:sp>
      <p:pic>
        <p:nvPicPr>
          <p:cNvPr id="6146" name="Picture 2"/>
          <p:cNvPicPr>
            <a:picLocks noChangeAspect="1" noChangeArrowheads="1"/>
          </p:cNvPicPr>
          <p:nvPr/>
        </p:nvPicPr>
        <p:blipFill>
          <a:blip r:embed="rId2" cstate="print"/>
          <a:srcRect/>
          <a:stretch>
            <a:fillRect/>
          </a:stretch>
        </p:blipFill>
        <p:spPr bwMode="auto">
          <a:xfrm>
            <a:off x="755576" y="1772816"/>
            <a:ext cx="7632848" cy="2891625"/>
          </a:xfrm>
          <a:prstGeom prst="rect">
            <a:avLst/>
          </a:prstGeom>
          <a:noFill/>
          <a:ln w="9525">
            <a:noFill/>
            <a:miter lim="800000"/>
            <a:headEnd/>
            <a:tailEnd/>
          </a:ln>
        </p:spPr>
      </p:pic>
      <p:pic>
        <p:nvPicPr>
          <p:cNvPr id="6148" name="Picture 4"/>
          <p:cNvPicPr>
            <a:picLocks noChangeAspect="1" noChangeArrowheads="1"/>
          </p:cNvPicPr>
          <p:nvPr/>
        </p:nvPicPr>
        <p:blipFill>
          <a:blip r:embed="rId3" cstate="print"/>
          <a:srcRect/>
          <a:stretch>
            <a:fillRect/>
          </a:stretch>
        </p:blipFill>
        <p:spPr bwMode="auto">
          <a:xfrm>
            <a:off x="4788024" y="4869160"/>
            <a:ext cx="3656838" cy="16137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pPr>
              <a:buNone/>
            </a:pPr>
            <a:r>
              <a:rPr lang="en-US" altLang="zh-TW" sz="2400" dirty="0" smtClean="0"/>
              <a:t>	Levels two and three of the data structure consist if chunks. A </a:t>
            </a:r>
          </a:p>
          <a:p>
            <a:pPr>
              <a:buNone/>
            </a:pPr>
            <a:r>
              <a:rPr lang="en-US" altLang="zh-TW" sz="2400" dirty="0" smtClean="0"/>
              <a:t>chunks covers a </a:t>
            </a:r>
            <a:r>
              <a:rPr lang="en-US" altLang="zh-TW" sz="2400" dirty="0" err="1" smtClean="0"/>
              <a:t>subtree</a:t>
            </a:r>
            <a:r>
              <a:rPr lang="en-US" altLang="zh-TW" sz="2400" dirty="0" smtClean="0"/>
              <a:t> of height 8 and can contain at most</a:t>
            </a:r>
          </a:p>
          <a:p>
            <a:pPr>
              <a:buNone/>
            </a:pPr>
            <a:r>
              <a:rPr lang="en-US" altLang="zh-TW" sz="2400" dirty="0" smtClean="0"/>
              <a:t>heads. A root head in level </a:t>
            </a:r>
            <a:r>
              <a:rPr lang="en-US" altLang="zh-TW" sz="2400" i="1" dirty="0" smtClean="0"/>
              <a:t>n</a:t>
            </a:r>
            <a:r>
              <a:rPr lang="en-US" altLang="zh-TW" sz="2400" dirty="0" smtClean="0"/>
              <a:t>-1 points to a chunk in level </a:t>
            </a:r>
            <a:r>
              <a:rPr lang="en-US" altLang="zh-TW" sz="2400" i="1" dirty="0" smtClean="0"/>
              <a:t>n</a:t>
            </a:r>
            <a:r>
              <a:rPr lang="en-US" altLang="zh-TW" sz="2400" dirty="0" smtClean="0"/>
              <a:t>.</a:t>
            </a:r>
          </a:p>
          <a:p>
            <a:pPr>
              <a:buNone/>
            </a:pPr>
            <a:r>
              <a:rPr lang="en-US" altLang="zh-TW" sz="2400" dirty="0" smtClean="0"/>
              <a:t>	There are three varieties of chunks depending on how many </a:t>
            </a:r>
          </a:p>
          <a:p>
            <a:pPr>
              <a:buNone/>
            </a:pPr>
            <a:r>
              <a:rPr lang="en-US" altLang="zh-TW" sz="2400" dirty="0" smtClean="0"/>
              <a:t>heads the imaginary bit vector contains. </a:t>
            </a:r>
          </a:p>
          <a:p>
            <a:pPr>
              <a:buNone/>
            </a:pPr>
            <a:endParaRPr lang="en-US" altLang="zh-TW" sz="2400" dirty="0" smtClean="0"/>
          </a:p>
          <a:p>
            <a:pPr>
              <a:buNone/>
            </a:pPr>
            <a:r>
              <a:rPr lang="en-US" altLang="zh-TW" sz="2400" dirty="0" smtClean="0"/>
              <a:t>When there are</a:t>
            </a:r>
          </a:p>
          <a:p>
            <a:pPr>
              <a:buFont typeface="Wingdings" pitchFamily="2" charset="2"/>
              <a:buChar char="l"/>
            </a:pPr>
            <a:r>
              <a:rPr lang="en-US" altLang="zh-TW" sz="2400" dirty="0" smtClean="0"/>
              <a:t>1-8 heads, the chunk is </a:t>
            </a:r>
            <a:r>
              <a:rPr lang="en-US" altLang="zh-TW" sz="2400" i="1" dirty="0" smtClean="0"/>
              <a:t>sparse</a:t>
            </a:r>
            <a:r>
              <a:rPr lang="en-US" altLang="zh-TW" sz="2400" dirty="0" smtClean="0"/>
              <a:t> and is represented by an array of the 8bits indices of the head plus eight 16-bit pointers.</a:t>
            </a:r>
          </a:p>
          <a:p>
            <a:pPr>
              <a:buNone/>
            </a:pPr>
            <a:endParaRPr lang="zh-TW" altLang="en-US" sz="2400" dirty="0"/>
          </a:p>
        </p:txBody>
      </p:sp>
      <p:sp>
        <p:nvSpPr>
          <p:cNvPr id="3" name="投影片編號版面配置區 2"/>
          <p:cNvSpPr>
            <a:spLocks noGrp="1"/>
          </p:cNvSpPr>
          <p:nvPr>
            <p:ph type="sldNum" sz="quarter" idx="12"/>
          </p:nvPr>
        </p:nvSpPr>
        <p:spPr/>
        <p:txBody>
          <a:bodyPr/>
          <a:lstStyle/>
          <a:p>
            <a:fld id="{73DA0BB7-265A-403C-9275-D587AB510EDC}" type="slidenum">
              <a:rPr lang="zh-TW" altLang="en-US" smtClean="0"/>
              <a:pPr/>
              <a:t>12</a:t>
            </a:fld>
            <a:endParaRPr lang="zh-TW" altLang="en-US" dirty="0"/>
          </a:p>
        </p:txBody>
      </p:sp>
      <p:sp>
        <p:nvSpPr>
          <p:cNvPr id="4" name="標題 3"/>
          <p:cNvSpPr>
            <a:spLocks noGrp="1"/>
          </p:cNvSpPr>
          <p:nvPr>
            <p:ph type="title"/>
          </p:nvPr>
        </p:nvSpPr>
        <p:spPr/>
        <p:txBody>
          <a:bodyPr>
            <a:normAutofit/>
          </a:bodyPr>
          <a:lstStyle/>
          <a:p>
            <a:pPr algn="ctr"/>
            <a:r>
              <a:rPr lang="en-US" altLang="zh-TW" sz="3600" dirty="0" smtClean="0">
                <a:solidFill>
                  <a:srgbClr val="FF0000"/>
                </a:solidFill>
                <a:effectLst/>
              </a:rPr>
              <a:t>The data structure for level 2</a:t>
            </a:r>
            <a:r>
              <a:rPr lang="zh-TW" altLang="en-US" sz="3600" dirty="0" smtClean="0">
                <a:solidFill>
                  <a:srgbClr val="FF0000"/>
                </a:solidFill>
                <a:effectLst/>
              </a:rPr>
              <a:t>、</a:t>
            </a:r>
            <a:r>
              <a:rPr lang="en-US" altLang="zh-TW" sz="3600" dirty="0" smtClean="0">
                <a:solidFill>
                  <a:srgbClr val="FF0000"/>
                </a:solidFill>
                <a:effectLst/>
              </a:rPr>
              <a:t>3 (1/2)</a:t>
            </a:r>
            <a:endParaRPr lang="zh-TW" altLang="en-US" sz="3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pPr>
              <a:buFont typeface="Wingdings" pitchFamily="2" charset="2"/>
              <a:buChar char="l"/>
            </a:pPr>
            <a:r>
              <a:rPr lang="en-US" altLang="zh-TW" sz="2400" dirty="0" smtClean="0"/>
              <a:t>9-64 heads, the chunk is dense. It’s represented analogously with level 1, except for the number of base indices. The difference is that only one base index is needed for all 16 code words, because 6-bits offsets can cover all 64 pointer. A total </a:t>
            </a:r>
            <a:r>
              <a:rPr lang="en-US" altLang="zh-TW" sz="2400" smtClean="0"/>
              <a:t>of 34bytes are needed.</a:t>
            </a:r>
            <a:endParaRPr lang="en-US" altLang="zh-TW" sz="2400" dirty="0" smtClean="0"/>
          </a:p>
          <a:p>
            <a:pPr>
              <a:buFont typeface="Wingdings" pitchFamily="2" charset="2"/>
              <a:buChar char="l"/>
            </a:pPr>
            <a:endParaRPr lang="en-US" altLang="zh-TW" sz="2400" dirty="0" smtClean="0"/>
          </a:p>
          <a:p>
            <a:pPr>
              <a:buFont typeface="Wingdings" pitchFamily="2" charset="2"/>
              <a:buChar char="l"/>
            </a:pPr>
            <a:r>
              <a:rPr lang="en-US" altLang="zh-TW" sz="2400" dirty="0" smtClean="0"/>
              <a:t>65-256 heads, the chunk is very dense. It’s represented analogously with level 1, 16 code words and 4 base indices give a total of 40bytes.</a:t>
            </a:r>
            <a:endParaRPr lang="zh-TW" altLang="en-US" sz="2400" dirty="0"/>
          </a:p>
        </p:txBody>
      </p:sp>
      <p:sp>
        <p:nvSpPr>
          <p:cNvPr id="3" name="投影片編號版面配置區 2"/>
          <p:cNvSpPr>
            <a:spLocks noGrp="1"/>
          </p:cNvSpPr>
          <p:nvPr>
            <p:ph type="sldNum" sz="quarter" idx="12"/>
          </p:nvPr>
        </p:nvSpPr>
        <p:spPr/>
        <p:txBody>
          <a:bodyPr/>
          <a:lstStyle/>
          <a:p>
            <a:fld id="{73DA0BB7-265A-403C-9275-D587AB510EDC}" type="slidenum">
              <a:rPr lang="zh-TW" altLang="en-US" smtClean="0"/>
              <a:pPr/>
              <a:t>13</a:t>
            </a:fld>
            <a:endParaRPr lang="zh-TW" altLang="en-US" dirty="0"/>
          </a:p>
        </p:txBody>
      </p:sp>
      <p:sp>
        <p:nvSpPr>
          <p:cNvPr id="4" name="標題 3"/>
          <p:cNvSpPr>
            <a:spLocks noGrp="1"/>
          </p:cNvSpPr>
          <p:nvPr>
            <p:ph type="title"/>
          </p:nvPr>
        </p:nvSpPr>
        <p:spPr/>
        <p:txBody>
          <a:bodyPr>
            <a:normAutofit/>
          </a:bodyPr>
          <a:lstStyle/>
          <a:p>
            <a:pPr algn="ctr"/>
            <a:r>
              <a:rPr lang="en-US" altLang="zh-TW" sz="3600" dirty="0" smtClean="0">
                <a:solidFill>
                  <a:srgbClr val="FF0000"/>
                </a:solidFill>
                <a:effectLst/>
              </a:rPr>
              <a:t>The data structure for level 2</a:t>
            </a:r>
            <a:r>
              <a:rPr lang="zh-TW" altLang="en-US" sz="3600" dirty="0" smtClean="0">
                <a:solidFill>
                  <a:srgbClr val="FF0000"/>
                </a:solidFill>
                <a:effectLst/>
              </a:rPr>
              <a:t>、</a:t>
            </a:r>
            <a:r>
              <a:rPr lang="en-US" altLang="zh-TW" sz="3600" dirty="0" smtClean="0">
                <a:solidFill>
                  <a:srgbClr val="FF0000"/>
                </a:solidFill>
                <a:effectLst/>
              </a:rPr>
              <a:t>3 (2/2)</a:t>
            </a:r>
            <a:endParaRPr lang="zh-TW" alt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323528" y="1481328"/>
            <a:ext cx="8568952" cy="4525963"/>
          </a:xfrm>
        </p:spPr>
        <p:txBody>
          <a:bodyPr/>
          <a:lstStyle/>
          <a:p>
            <a:pPr>
              <a:buNone/>
            </a:pPr>
            <a:r>
              <a:rPr lang="en-US" altLang="zh-TW" dirty="0" smtClean="0"/>
              <a:t>	</a:t>
            </a:r>
            <a:r>
              <a:rPr lang="en-US" altLang="zh-TW" sz="2400" dirty="0" smtClean="0"/>
              <a:t>The Small Forwarding Table(SFT), In general, The small </a:t>
            </a:r>
          </a:p>
          <a:p>
            <a:pPr>
              <a:buNone/>
            </a:pPr>
            <a:r>
              <a:rPr lang="en-US" altLang="zh-TW" sz="2400" dirty="0" smtClean="0"/>
              <a:t>forwarding table is the compressed version of a 16-8-8 </a:t>
            </a:r>
            <a:r>
              <a:rPr lang="en-US" altLang="zh-TW" sz="2400" dirty="0" err="1" smtClean="0"/>
              <a:t>trie</a:t>
            </a:r>
            <a:r>
              <a:rPr lang="en-US" altLang="zh-TW" sz="2400" dirty="0" smtClean="0"/>
              <a:t>. Since </a:t>
            </a:r>
          </a:p>
          <a:p>
            <a:pPr>
              <a:buNone/>
            </a:pPr>
            <a:r>
              <a:rPr lang="en-US" altLang="zh-TW" sz="2400" dirty="0" smtClean="0"/>
              <a:t>SFT organizes the first 16 levels of </a:t>
            </a:r>
            <a:r>
              <a:rPr lang="en-US" altLang="zh-TW" sz="2400" dirty="0" err="1" smtClean="0"/>
              <a:t>trie</a:t>
            </a:r>
            <a:r>
              <a:rPr lang="en-US" altLang="zh-TW" sz="2400" dirty="0" smtClean="0"/>
              <a:t> in a 12-4 hierarchical</a:t>
            </a:r>
          </a:p>
          <a:p>
            <a:pPr>
              <a:buNone/>
            </a:pPr>
            <a:r>
              <a:rPr lang="en-US" altLang="zh-TW" sz="2400" dirty="0" smtClean="0"/>
              <a:t>Fashion, it can be also classified as a 12-4-8-8 </a:t>
            </a:r>
            <a:r>
              <a:rPr lang="en-US" altLang="zh-TW" sz="2400" dirty="0" err="1" smtClean="0"/>
              <a:t>trie</a:t>
            </a:r>
            <a:r>
              <a:rPr lang="en-US" altLang="zh-TW" sz="2400" dirty="0" smtClean="0"/>
              <a:t>.</a:t>
            </a:r>
          </a:p>
          <a:p>
            <a:pPr>
              <a:buNone/>
            </a:pPr>
            <a:endParaRPr lang="en-US" altLang="zh-TW" sz="2400" dirty="0" smtClean="0"/>
          </a:p>
          <a:p>
            <a:pPr>
              <a:buNone/>
            </a:pPr>
            <a:r>
              <a:rPr lang="en-US" altLang="zh-TW" sz="2400" dirty="0" smtClean="0"/>
              <a:t>	When designing the data structure used in the forwarding table,</a:t>
            </a:r>
          </a:p>
          <a:p>
            <a:pPr>
              <a:buNone/>
            </a:pPr>
            <a:r>
              <a:rPr lang="en-US" altLang="zh-TW" sz="2400" dirty="0" smtClean="0"/>
              <a:t>The primary goal was to minimize lookup time.</a:t>
            </a:r>
          </a:p>
          <a:p>
            <a:pPr>
              <a:buNone/>
            </a:pPr>
            <a:r>
              <a:rPr lang="en-US" altLang="zh-TW" sz="2400" dirty="0" smtClean="0"/>
              <a:t>	To reach that goal, we simultaneously minimize two parameters.</a:t>
            </a:r>
          </a:p>
          <a:p>
            <a:pPr>
              <a:buFont typeface="Wingdings" pitchFamily="2" charset="2"/>
              <a:buChar char="l"/>
            </a:pPr>
            <a:r>
              <a:rPr lang="en-US" altLang="zh-TW" sz="2400" dirty="0" smtClean="0"/>
              <a:t>The number of memory accesses required during lookup.</a:t>
            </a:r>
          </a:p>
          <a:p>
            <a:pPr>
              <a:buFont typeface="Wingdings" pitchFamily="2" charset="2"/>
              <a:buChar char="l"/>
            </a:pPr>
            <a:r>
              <a:rPr lang="en-US" altLang="zh-TW" sz="2400" dirty="0" smtClean="0"/>
              <a:t>The size of the data structure.</a:t>
            </a:r>
          </a:p>
          <a:p>
            <a:pPr>
              <a:buFont typeface="Wingdings" pitchFamily="2" charset="2"/>
              <a:buChar char="l"/>
            </a:pPr>
            <a:endParaRPr lang="en-US" altLang="zh-TW" sz="2400" dirty="0" smtClean="0"/>
          </a:p>
          <a:p>
            <a:pPr>
              <a:buNone/>
            </a:pPr>
            <a:endParaRPr lang="en-US" altLang="zh-TW" sz="2400" dirty="0" smtClean="0"/>
          </a:p>
          <a:p>
            <a:pPr>
              <a:buNone/>
            </a:pPr>
            <a:endParaRPr lang="zh-TW" altLang="en-US" dirty="0"/>
          </a:p>
        </p:txBody>
      </p:sp>
      <p:sp>
        <p:nvSpPr>
          <p:cNvPr id="3" name="投影片編號版面配置區 2"/>
          <p:cNvSpPr>
            <a:spLocks noGrp="1"/>
          </p:cNvSpPr>
          <p:nvPr>
            <p:ph type="sldNum" sz="quarter" idx="12"/>
          </p:nvPr>
        </p:nvSpPr>
        <p:spPr/>
        <p:txBody>
          <a:bodyPr/>
          <a:lstStyle/>
          <a:p>
            <a:fld id="{73DA0BB7-265A-403C-9275-D587AB510EDC}" type="slidenum">
              <a:rPr lang="zh-TW" altLang="en-US" smtClean="0"/>
              <a:pPr/>
              <a:t>2</a:t>
            </a:fld>
            <a:endParaRPr lang="zh-TW" altLang="en-US" dirty="0"/>
          </a:p>
        </p:txBody>
      </p:sp>
      <p:sp>
        <p:nvSpPr>
          <p:cNvPr id="4" name="標題 3"/>
          <p:cNvSpPr>
            <a:spLocks noGrp="1"/>
          </p:cNvSpPr>
          <p:nvPr>
            <p:ph type="title"/>
          </p:nvPr>
        </p:nvSpPr>
        <p:spPr/>
        <p:txBody>
          <a:bodyPr>
            <a:normAutofit/>
          </a:bodyPr>
          <a:lstStyle/>
          <a:p>
            <a:pPr algn="ctr"/>
            <a:r>
              <a:rPr lang="en-US" altLang="zh-TW" sz="3600" dirty="0" smtClean="0">
                <a:solidFill>
                  <a:srgbClr val="FF0000"/>
                </a:solidFill>
                <a:effectLst/>
              </a:rPr>
              <a:t>Design goals and parameters</a:t>
            </a:r>
            <a:endParaRPr lang="zh-TW" altLang="en-US" sz="3600" dirty="0">
              <a:solidFill>
                <a:srgbClr val="FF0000"/>
              </a:solidFill>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481329"/>
            <a:ext cx="8229600" cy="579520"/>
          </a:xfrm>
        </p:spPr>
        <p:txBody>
          <a:bodyPr>
            <a:normAutofit/>
          </a:bodyPr>
          <a:lstStyle/>
          <a:p>
            <a:pPr>
              <a:buNone/>
            </a:pPr>
            <a:r>
              <a:rPr lang="en-US" altLang="zh-TW" sz="2400" dirty="0" smtClean="0"/>
              <a:t>The forwarding table is essentially tree with three levels.</a:t>
            </a:r>
            <a:endParaRPr lang="zh-TW" altLang="en-US" sz="2400" dirty="0"/>
          </a:p>
        </p:txBody>
      </p:sp>
      <p:sp>
        <p:nvSpPr>
          <p:cNvPr id="3" name="投影片編號版面配置區 2"/>
          <p:cNvSpPr>
            <a:spLocks noGrp="1"/>
          </p:cNvSpPr>
          <p:nvPr>
            <p:ph type="sldNum" sz="quarter" idx="12"/>
          </p:nvPr>
        </p:nvSpPr>
        <p:spPr/>
        <p:txBody>
          <a:bodyPr/>
          <a:lstStyle/>
          <a:p>
            <a:fld id="{73DA0BB7-265A-403C-9275-D587AB510EDC}" type="slidenum">
              <a:rPr lang="zh-TW" altLang="en-US" smtClean="0"/>
              <a:pPr/>
              <a:t>3</a:t>
            </a:fld>
            <a:endParaRPr lang="zh-TW" altLang="en-US" dirty="0"/>
          </a:p>
        </p:txBody>
      </p:sp>
      <p:sp>
        <p:nvSpPr>
          <p:cNvPr id="4" name="標題 3"/>
          <p:cNvSpPr>
            <a:spLocks noGrp="1"/>
          </p:cNvSpPr>
          <p:nvPr>
            <p:ph type="title"/>
          </p:nvPr>
        </p:nvSpPr>
        <p:spPr/>
        <p:txBody>
          <a:bodyPr>
            <a:normAutofit/>
          </a:bodyPr>
          <a:lstStyle/>
          <a:p>
            <a:pPr algn="ctr"/>
            <a:r>
              <a:rPr lang="en-US" altLang="zh-TW" sz="3600" dirty="0" smtClean="0">
                <a:solidFill>
                  <a:srgbClr val="FF0000"/>
                </a:solidFill>
                <a:effectLst/>
              </a:rPr>
              <a:t>The data structure for level 1 (1/8)</a:t>
            </a:r>
            <a:endParaRPr lang="zh-TW" altLang="en-US" sz="3600" dirty="0">
              <a:solidFill>
                <a:srgbClr val="FF0000"/>
              </a:solidFill>
              <a:effectLst/>
            </a:endParaRPr>
          </a:p>
        </p:txBody>
      </p:sp>
      <p:pic>
        <p:nvPicPr>
          <p:cNvPr id="1026" name="Picture 2"/>
          <p:cNvPicPr>
            <a:picLocks noChangeAspect="1" noChangeArrowheads="1"/>
          </p:cNvPicPr>
          <p:nvPr/>
        </p:nvPicPr>
        <p:blipFill>
          <a:blip r:embed="rId2" cstate="print"/>
          <a:srcRect/>
          <a:stretch>
            <a:fillRect/>
          </a:stretch>
        </p:blipFill>
        <p:spPr bwMode="auto">
          <a:xfrm>
            <a:off x="1633201" y="2172866"/>
            <a:ext cx="5877598" cy="2016224"/>
          </a:xfrm>
          <a:prstGeom prst="rect">
            <a:avLst/>
          </a:prstGeom>
          <a:noFill/>
          <a:ln w="9525">
            <a:noFill/>
            <a:miter lim="800000"/>
            <a:headEnd/>
            <a:tailEnd/>
          </a:ln>
        </p:spPr>
      </p:pic>
      <p:sp>
        <p:nvSpPr>
          <p:cNvPr id="6" name="文字方塊 5"/>
          <p:cNvSpPr txBox="1"/>
          <p:nvPr/>
        </p:nvSpPr>
        <p:spPr>
          <a:xfrm>
            <a:off x="539552" y="4221088"/>
            <a:ext cx="8064896" cy="1200329"/>
          </a:xfrm>
          <a:prstGeom prst="rect">
            <a:avLst/>
          </a:prstGeom>
          <a:noFill/>
        </p:spPr>
        <p:txBody>
          <a:bodyPr wrap="square" rtlCol="0">
            <a:spAutoFit/>
          </a:bodyPr>
          <a:lstStyle/>
          <a:p>
            <a:r>
              <a:rPr lang="en-US" altLang="zh-TW" sz="2400" dirty="0" smtClean="0"/>
              <a:t>The forwarding table is a representation of the binary tree spanned by all routing entries. This is called the prefix tree. it’s require that the prefix tree is complete. </a:t>
            </a:r>
            <a:endParaRPr lang="zh-TW" alt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481328"/>
            <a:ext cx="8363272" cy="4525963"/>
          </a:xfrm>
        </p:spPr>
        <p:txBody>
          <a:bodyPr>
            <a:normAutofit/>
          </a:bodyPr>
          <a:lstStyle/>
          <a:p>
            <a:pPr>
              <a:buNone/>
            </a:pPr>
            <a:r>
              <a:rPr lang="en-US" altLang="zh-TW" sz="2400" dirty="0" smtClean="0"/>
              <a:t>	Nodes with a single child must be expanded to have two </a:t>
            </a:r>
          </a:p>
          <a:p>
            <a:pPr>
              <a:buNone/>
            </a:pPr>
            <a:r>
              <a:rPr lang="en-US" altLang="zh-TW" sz="2400" dirty="0" smtClean="0"/>
              <a:t>Children, the children added in this way are always leaves, and </a:t>
            </a:r>
          </a:p>
          <a:p>
            <a:pPr>
              <a:buNone/>
            </a:pPr>
            <a:r>
              <a:rPr lang="en-US" altLang="zh-TW" sz="2400" dirty="0" smtClean="0"/>
              <a:t>Their next-hop is the same as the next-hop of the closest ancestor </a:t>
            </a:r>
          </a:p>
          <a:p>
            <a:pPr>
              <a:buNone/>
            </a:pPr>
            <a:r>
              <a:rPr lang="en-US" altLang="zh-TW" sz="2400" dirty="0" smtClean="0"/>
              <a:t>With next hop information, or the “undefined” next-hop if no </a:t>
            </a:r>
          </a:p>
          <a:p>
            <a:pPr>
              <a:buNone/>
            </a:pPr>
            <a:r>
              <a:rPr lang="en-US" altLang="zh-TW" sz="2400" dirty="0" smtClean="0"/>
              <a:t>such ancestor exists. </a:t>
            </a:r>
          </a:p>
          <a:p>
            <a:pPr>
              <a:buNone/>
            </a:pPr>
            <a:endParaRPr lang="zh-TW" altLang="en-US" sz="2400" dirty="0"/>
          </a:p>
        </p:txBody>
      </p:sp>
      <p:sp>
        <p:nvSpPr>
          <p:cNvPr id="3" name="投影片編號版面配置區 2"/>
          <p:cNvSpPr>
            <a:spLocks noGrp="1"/>
          </p:cNvSpPr>
          <p:nvPr>
            <p:ph type="sldNum" sz="quarter" idx="12"/>
          </p:nvPr>
        </p:nvSpPr>
        <p:spPr/>
        <p:txBody>
          <a:bodyPr/>
          <a:lstStyle/>
          <a:p>
            <a:fld id="{73DA0BB7-265A-403C-9275-D587AB510EDC}" type="slidenum">
              <a:rPr lang="zh-TW" altLang="en-US" smtClean="0"/>
              <a:pPr/>
              <a:t>4</a:t>
            </a:fld>
            <a:endParaRPr lang="zh-TW" altLang="en-US" dirty="0"/>
          </a:p>
        </p:txBody>
      </p:sp>
      <p:sp>
        <p:nvSpPr>
          <p:cNvPr id="4" name="標題 3"/>
          <p:cNvSpPr>
            <a:spLocks noGrp="1"/>
          </p:cNvSpPr>
          <p:nvPr>
            <p:ph type="title"/>
          </p:nvPr>
        </p:nvSpPr>
        <p:spPr/>
        <p:txBody>
          <a:bodyPr>
            <a:normAutofit/>
          </a:bodyPr>
          <a:lstStyle/>
          <a:p>
            <a:pPr algn="ctr"/>
            <a:r>
              <a:rPr lang="en-US" altLang="zh-TW" sz="3600" dirty="0" smtClean="0">
                <a:solidFill>
                  <a:srgbClr val="FF0000"/>
                </a:solidFill>
                <a:effectLst/>
              </a:rPr>
              <a:t>The data structure for level 1 (2/8)</a:t>
            </a:r>
            <a:endParaRPr lang="zh-TW" altLang="en-US" sz="3600" dirty="0"/>
          </a:p>
        </p:txBody>
      </p:sp>
      <p:pic>
        <p:nvPicPr>
          <p:cNvPr id="2050" name="Picture 2"/>
          <p:cNvPicPr>
            <a:picLocks noChangeAspect="1" noChangeArrowheads="1"/>
          </p:cNvPicPr>
          <p:nvPr/>
        </p:nvPicPr>
        <p:blipFill>
          <a:blip r:embed="rId2" cstate="print"/>
          <a:srcRect/>
          <a:stretch>
            <a:fillRect/>
          </a:stretch>
        </p:blipFill>
        <p:spPr bwMode="auto">
          <a:xfrm>
            <a:off x="2555776" y="3645024"/>
            <a:ext cx="3816424" cy="228514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107504" y="1481328"/>
            <a:ext cx="8856984" cy="4525963"/>
          </a:xfrm>
        </p:spPr>
        <p:txBody>
          <a:bodyPr>
            <a:normAutofit/>
          </a:bodyPr>
          <a:lstStyle/>
          <a:p>
            <a:r>
              <a:rPr lang="en-US" altLang="zh-TW" sz="2400" dirty="0" smtClean="0"/>
              <a:t>Level 1 of the data structure</a:t>
            </a:r>
          </a:p>
          <a:p>
            <a:pPr>
              <a:buNone/>
            </a:pPr>
            <a:r>
              <a:rPr lang="en-US" altLang="zh-TW" sz="2400" dirty="0" smtClean="0"/>
              <a:t>	Image a cut through the prefix tree down to depth 16, the Cut </a:t>
            </a:r>
          </a:p>
          <a:p>
            <a:pPr>
              <a:buNone/>
            </a:pPr>
            <a:r>
              <a:rPr lang="en-US" altLang="zh-TW" sz="2400" dirty="0" smtClean="0"/>
              <a:t>is represented by bit-vector, with one bit per possible node at </a:t>
            </a:r>
          </a:p>
          <a:p>
            <a:pPr>
              <a:buNone/>
            </a:pPr>
            <a:r>
              <a:rPr lang="en-US" altLang="zh-TW" sz="2400" dirty="0" smtClean="0"/>
              <a:t>depth 16,                          are required fort this.</a:t>
            </a:r>
          </a:p>
          <a:p>
            <a:pPr>
              <a:buNone/>
            </a:pPr>
            <a:endParaRPr lang="en-US" altLang="zh-TW" sz="2400" dirty="0" smtClean="0"/>
          </a:p>
          <a:p>
            <a:pPr>
              <a:buNone/>
            </a:pPr>
            <a:r>
              <a:rPr lang="en-US" altLang="zh-TW" sz="2400" dirty="0" smtClean="0"/>
              <a:t>	When there is node in the prefix tree at depth 16, the corresponding </a:t>
            </a:r>
          </a:p>
          <a:p>
            <a:pPr>
              <a:buNone/>
            </a:pPr>
            <a:r>
              <a:rPr lang="en-US" altLang="zh-TW" sz="2400" dirty="0" smtClean="0"/>
              <a:t>bit in the vector is set.</a:t>
            </a:r>
          </a:p>
          <a:p>
            <a:pPr marL="566928" indent="-457200">
              <a:buFont typeface="Arial" pitchFamily="34" charset="0"/>
              <a:buChar char="•"/>
            </a:pPr>
            <a:r>
              <a:rPr lang="en-US" altLang="zh-TW" sz="2400" dirty="0" smtClean="0"/>
              <a:t>Bit is set: prefix continues below the cut, called a </a:t>
            </a:r>
            <a:r>
              <a:rPr lang="en-US" altLang="zh-TW" sz="2400" i="1" dirty="0" smtClean="0"/>
              <a:t>root head.</a:t>
            </a:r>
          </a:p>
          <a:p>
            <a:pPr marL="566928" indent="-457200">
              <a:buFont typeface="Arial" pitchFamily="34" charset="0"/>
              <a:buChar char="•"/>
            </a:pPr>
            <a:r>
              <a:rPr lang="en-US" altLang="zh-TW" sz="2400" dirty="0" smtClean="0"/>
              <a:t>Bit is set: a leaf at depth 16 or less, a </a:t>
            </a:r>
            <a:r>
              <a:rPr lang="en-US" altLang="zh-TW" sz="2400" i="1" dirty="0" smtClean="0"/>
              <a:t>genuine head.</a:t>
            </a:r>
          </a:p>
          <a:p>
            <a:pPr marL="566928" indent="-457200">
              <a:buFont typeface="Arial" pitchFamily="34" charset="0"/>
              <a:buChar char="•"/>
            </a:pPr>
            <a:r>
              <a:rPr lang="en-US" altLang="zh-TW" sz="2400" dirty="0" smtClean="0"/>
              <a:t>Bit is unset.</a:t>
            </a:r>
            <a:endParaRPr lang="zh-TW" altLang="en-US" sz="2400" dirty="0"/>
          </a:p>
        </p:txBody>
      </p:sp>
      <p:sp>
        <p:nvSpPr>
          <p:cNvPr id="3" name="投影片編號版面配置區 2"/>
          <p:cNvSpPr>
            <a:spLocks noGrp="1"/>
          </p:cNvSpPr>
          <p:nvPr>
            <p:ph type="sldNum" sz="quarter" idx="12"/>
          </p:nvPr>
        </p:nvSpPr>
        <p:spPr/>
        <p:txBody>
          <a:bodyPr/>
          <a:lstStyle/>
          <a:p>
            <a:fld id="{73DA0BB7-265A-403C-9275-D587AB510EDC}" type="slidenum">
              <a:rPr lang="zh-TW" altLang="en-US" smtClean="0"/>
              <a:pPr/>
              <a:t>5</a:t>
            </a:fld>
            <a:endParaRPr lang="zh-TW" altLang="en-US" dirty="0"/>
          </a:p>
        </p:txBody>
      </p:sp>
      <p:sp>
        <p:nvSpPr>
          <p:cNvPr id="4" name="標題 3"/>
          <p:cNvSpPr>
            <a:spLocks noGrp="1"/>
          </p:cNvSpPr>
          <p:nvPr>
            <p:ph type="title"/>
          </p:nvPr>
        </p:nvSpPr>
        <p:spPr/>
        <p:txBody>
          <a:bodyPr>
            <a:normAutofit/>
          </a:bodyPr>
          <a:lstStyle/>
          <a:p>
            <a:pPr algn="ctr"/>
            <a:r>
              <a:rPr lang="en-US" altLang="zh-TW" sz="3600" dirty="0" smtClean="0">
                <a:solidFill>
                  <a:srgbClr val="FF0000"/>
                </a:solidFill>
                <a:effectLst/>
              </a:rPr>
              <a:t>The data structure for level 1 (3/8)</a:t>
            </a:r>
            <a:endParaRPr lang="zh-TW" altLang="en-US" sz="3600" dirty="0"/>
          </a:p>
        </p:txBody>
      </p:sp>
      <p:graphicFrame>
        <p:nvGraphicFramePr>
          <p:cNvPr id="5" name="物件 4"/>
          <p:cNvGraphicFramePr>
            <a:graphicFrameLocks noChangeAspect="1"/>
          </p:cNvGraphicFramePr>
          <p:nvPr/>
        </p:nvGraphicFramePr>
        <p:xfrm>
          <a:off x="1475656" y="2780928"/>
          <a:ext cx="1890210" cy="360040"/>
        </p:xfrm>
        <a:graphic>
          <a:graphicData uri="http://schemas.openxmlformats.org/presentationml/2006/ole">
            <mc:AlternateContent xmlns:mc="http://schemas.openxmlformats.org/markup-compatibility/2006">
              <mc:Choice xmlns:v="urn:schemas-microsoft-com:vml" Requires="v">
                <p:oleObj spid="_x0000_s3082" name="方程式" r:id="rId3" imgW="1041120" imgH="203040" progId="Equation.3">
                  <p:embed/>
                </p:oleObj>
              </mc:Choice>
              <mc:Fallback>
                <p:oleObj name="方程式" r:id="rId3" imgW="1041120" imgH="203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2780928"/>
                        <a:ext cx="1890210" cy="3600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fld id="{73DA0BB7-265A-403C-9275-D587AB510EDC}" type="slidenum">
              <a:rPr lang="zh-TW" altLang="en-US" smtClean="0"/>
              <a:pPr/>
              <a:t>6</a:t>
            </a:fld>
            <a:endParaRPr lang="zh-TW" altLang="en-US" dirty="0"/>
          </a:p>
        </p:txBody>
      </p:sp>
      <p:sp>
        <p:nvSpPr>
          <p:cNvPr id="4" name="標題 3"/>
          <p:cNvSpPr>
            <a:spLocks noGrp="1"/>
          </p:cNvSpPr>
          <p:nvPr>
            <p:ph type="title"/>
          </p:nvPr>
        </p:nvSpPr>
        <p:spPr/>
        <p:txBody>
          <a:bodyPr>
            <a:normAutofit/>
          </a:bodyPr>
          <a:lstStyle/>
          <a:p>
            <a:pPr algn="ctr"/>
            <a:r>
              <a:rPr lang="en-US" altLang="zh-TW" sz="3600" dirty="0" smtClean="0">
                <a:solidFill>
                  <a:srgbClr val="FF0000"/>
                </a:solidFill>
                <a:effectLst/>
              </a:rPr>
              <a:t>The data structure for level 1 (4/8)</a:t>
            </a:r>
            <a:endParaRPr lang="zh-TW" altLang="en-US" sz="3600" dirty="0"/>
          </a:p>
        </p:txBody>
      </p:sp>
      <p:pic>
        <p:nvPicPr>
          <p:cNvPr id="4098" name="Picture 2"/>
          <p:cNvPicPr>
            <a:picLocks noChangeAspect="1" noChangeArrowheads="1"/>
          </p:cNvPicPr>
          <p:nvPr/>
        </p:nvPicPr>
        <p:blipFill>
          <a:blip r:embed="rId2" cstate="print"/>
          <a:srcRect/>
          <a:stretch>
            <a:fillRect/>
          </a:stretch>
        </p:blipFill>
        <p:spPr bwMode="auto">
          <a:xfrm>
            <a:off x="755576" y="1412776"/>
            <a:ext cx="7667625" cy="3400425"/>
          </a:xfrm>
          <a:prstGeom prst="rect">
            <a:avLst/>
          </a:prstGeom>
          <a:noFill/>
          <a:ln w="9525">
            <a:noFill/>
            <a:miter lim="800000"/>
            <a:headEnd/>
            <a:tailEnd/>
          </a:ln>
        </p:spPr>
      </p:pic>
      <p:sp>
        <p:nvSpPr>
          <p:cNvPr id="39" name="橢圓 38"/>
          <p:cNvSpPr/>
          <p:nvPr/>
        </p:nvSpPr>
        <p:spPr>
          <a:xfrm>
            <a:off x="4194000" y="1609200"/>
            <a:ext cx="180000" cy="18000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1" name="橢圓 40"/>
          <p:cNvSpPr/>
          <p:nvPr/>
        </p:nvSpPr>
        <p:spPr>
          <a:xfrm>
            <a:off x="3060000" y="2839865"/>
            <a:ext cx="180000" cy="18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2" name="矩形 41"/>
          <p:cNvSpPr/>
          <p:nvPr/>
        </p:nvSpPr>
        <p:spPr>
          <a:xfrm>
            <a:off x="0" y="3861048"/>
            <a:ext cx="8964488" cy="10801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4" name="手繪多邊形 43"/>
          <p:cNvSpPr/>
          <p:nvPr/>
        </p:nvSpPr>
        <p:spPr>
          <a:xfrm>
            <a:off x="3085225" y="1838325"/>
            <a:ext cx="1067675" cy="962025"/>
          </a:xfrm>
          <a:custGeom>
            <a:avLst/>
            <a:gdLst>
              <a:gd name="connsiteX0" fmla="*/ 1067675 w 1067675"/>
              <a:gd name="connsiteY0" fmla="*/ 0 h 962025"/>
              <a:gd name="connsiteX1" fmla="*/ 1010525 w 1067675"/>
              <a:gd name="connsiteY1" fmla="*/ 28575 h 962025"/>
              <a:gd name="connsiteX2" fmla="*/ 981950 w 1067675"/>
              <a:gd name="connsiteY2" fmla="*/ 38100 h 962025"/>
              <a:gd name="connsiteX3" fmla="*/ 953375 w 1067675"/>
              <a:gd name="connsiteY3" fmla="*/ 57150 h 962025"/>
              <a:gd name="connsiteX4" fmla="*/ 915275 w 1067675"/>
              <a:gd name="connsiteY4" fmla="*/ 66675 h 962025"/>
              <a:gd name="connsiteX5" fmla="*/ 848600 w 1067675"/>
              <a:gd name="connsiteY5" fmla="*/ 95250 h 962025"/>
              <a:gd name="connsiteX6" fmla="*/ 820025 w 1067675"/>
              <a:gd name="connsiteY6" fmla="*/ 104775 h 962025"/>
              <a:gd name="connsiteX7" fmla="*/ 753350 w 1067675"/>
              <a:gd name="connsiteY7" fmla="*/ 142875 h 962025"/>
              <a:gd name="connsiteX8" fmla="*/ 724775 w 1067675"/>
              <a:gd name="connsiteY8" fmla="*/ 152400 h 962025"/>
              <a:gd name="connsiteX9" fmla="*/ 648575 w 1067675"/>
              <a:gd name="connsiteY9" fmla="*/ 190500 h 962025"/>
              <a:gd name="connsiteX10" fmla="*/ 600950 w 1067675"/>
              <a:gd name="connsiteY10" fmla="*/ 219075 h 962025"/>
              <a:gd name="connsiteX11" fmla="*/ 572375 w 1067675"/>
              <a:gd name="connsiteY11" fmla="*/ 228600 h 962025"/>
              <a:gd name="connsiteX12" fmla="*/ 543800 w 1067675"/>
              <a:gd name="connsiteY12" fmla="*/ 247650 h 962025"/>
              <a:gd name="connsiteX13" fmla="*/ 486650 w 1067675"/>
              <a:gd name="connsiteY13" fmla="*/ 266700 h 962025"/>
              <a:gd name="connsiteX14" fmla="*/ 410450 w 1067675"/>
              <a:gd name="connsiteY14" fmla="*/ 304800 h 962025"/>
              <a:gd name="connsiteX15" fmla="*/ 372350 w 1067675"/>
              <a:gd name="connsiteY15" fmla="*/ 342900 h 962025"/>
              <a:gd name="connsiteX16" fmla="*/ 343775 w 1067675"/>
              <a:gd name="connsiteY16" fmla="*/ 352425 h 962025"/>
              <a:gd name="connsiteX17" fmla="*/ 286625 w 1067675"/>
              <a:gd name="connsiteY17" fmla="*/ 390525 h 962025"/>
              <a:gd name="connsiteX18" fmla="*/ 248525 w 1067675"/>
              <a:gd name="connsiteY18" fmla="*/ 409575 h 962025"/>
              <a:gd name="connsiteX19" fmla="*/ 210425 w 1067675"/>
              <a:gd name="connsiteY19" fmla="*/ 447675 h 962025"/>
              <a:gd name="connsiteX20" fmla="*/ 181850 w 1067675"/>
              <a:gd name="connsiteY20" fmla="*/ 476250 h 962025"/>
              <a:gd name="connsiteX21" fmla="*/ 153275 w 1067675"/>
              <a:gd name="connsiteY21" fmla="*/ 495300 h 962025"/>
              <a:gd name="connsiteX22" fmla="*/ 143750 w 1067675"/>
              <a:gd name="connsiteY22" fmla="*/ 523875 h 962025"/>
              <a:gd name="connsiteX23" fmla="*/ 96125 w 1067675"/>
              <a:gd name="connsiteY23" fmla="*/ 581025 h 962025"/>
              <a:gd name="connsiteX24" fmla="*/ 86600 w 1067675"/>
              <a:gd name="connsiteY24" fmla="*/ 609600 h 962025"/>
              <a:gd name="connsiteX25" fmla="*/ 67550 w 1067675"/>
              <a:gd name="connsiteY25" fmla="*/ 638175 h 962025"/>
              <a:gd name="connsiteX26" fmla="*/ 38975 w 1067675"/>
              <a:gd name="connsiteY26" fmla="*/ 733425 h 962025"/>
              <a:gd name="connsiteX27" fmla="*/ 29450 w 1067675"/>
              <a:gd name="connsiteY27" fmla="*/ 762000 h 962025"/>
              <a:gd name="connsiteX28" fmla="*/ 19925 w 1067675"/>
              <a:gd name="connsiteY28" fmla="*/ 838200 h 962025"/>
              <a:gd name="connsiteX29" fmla="*/ 10400 w 1067675"/>
              <a:gd name="connsiteY29" fmla="*/ 885825 h 962025"/>
              <a:gd name="connsiteX30" fmla="*/ 875 w 1067675"/>
              <a:gd name="connsiteY30" fmla="*/ 914400 h 962025"/>
              <a:gd name="connsiteX31" fmla="*/ 875 w 1067675"/>
              <a:gd name="connsiteY31" fmla="*/ 962025 h 962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67675" h="962025">
                <a:moveTo>
                  <a:pt x="1067675" y="0"/>
                </a:moveTo>
                <a:cubicBezTo>
                  <a:pt x="1048625" y="9525"/>
                  <a:pt x="1029988" y="19925"/>
                  <a:pt x="1010525" y="28575"/>
                </a:cubicBezTo>
                <a:cubicBezTo>
                  <a:pt x="1001350" y="32653"/>
                  <a:pt x="990930" y="33610"/>
                  <a:pt x="981950" y="38100"/>
                </a:cubicBezTo>
                <a:cubicBezTo>
                  <a:pt x="971711" y="43220"/>
                  <a:pt x="963897" y="52641"/>
                  <a:pt x="953375" y="57150"/>
                </a:cubicBezTo>
                <a:cubicBezTo>
                  <a:pt x="941343" y="62307"/>
                  <a:pt x="927862" y="63079"/>
                  <a:pt x="915275" y="66675"/>
                </a:cubicBezTo>
                <a:cubicBezTo>
                  <a:pt x="870599" y="79439"/>
                  <a:pt x="899400" y="73479"/>
                  <a:pt x="848600" y="95250"/>
                </a:cubicBezTo>
                <a:cubicBezTo>
                  <a:pt x="839372" y="99205"/>
                  <a:pt x="829005" y="100285"/>
                  <a:pt x="820025" y="104775"/>
                </a:cubicBezTo>
                <a:cubicBezTo>
                  <a:pt x="797130" y="116223"/>
                  <a:pt x="776245" y="131427"/>
                  <a:pt x="753350" y="142875"/>
                </a:cubicBezTo>
                <a:cubicBezTo>
                  <a:pt x="744370" y="147365"/>
                  <a:pt x="733915" y="148245"/>
                  <a:pt x="724775" y="152400"/>
                </a:cubicBezTo>
                <a:cubicBezTo>
                  <a:pt x="698922" y="164151"/>
                  <a:pt x="672926" y="175889"/>
                  <a:pt x="648575" y="190500"/>
                </a:cubicBezTo>
                <a:cubicBezTo>
                  <a:pt x="632700" y="200025"/>
                  <a:pt x="617509" y="210796"/>
                  <a:pt x="600950" y="219075"/>
                </a:cubicBezTo>
                <a:cubicBezTo>
                  <a:pt x="591970" y="223565"/>
                  <a:pt x="581355" y="224110"/>
                  <a:pt x="572375" y="228600"/>
                </a:cubicBezTo>
                <a:cubicBezTo>
                  <a:pt x="562136" y="233720"/>
                  <a:pt x="554261" y="243001"/>
                  <a:pt x="543800" y="247650"/>
                </a:cubicBezTo>
                <a:cubicBezTo>
                  <a:pt x="525450" y="255805"/>
                  <a:pt x="503869" y="256369"/>
                  <a:pt x="486650" y="266700"/>
                </a:cubicBezTo>
                <a:cubicBezTo>
                  <a:pt x="430416" y="300441"/>
                  <a:pt x="456588" y="289421"/>
                  <a:pt x="410450" y="304800"/>
                </a:cubicBezTo>
                <a:cubicBezTo>
                  <a:pt x="397750" y="317500"/>
                  <a:pt x="386965" y="332461"/>
                  <a:pt x="372350" y="342900"/>
                </a:cubicBezTo>
                <a:cubicBezTo>
                  <a:pt x="364180" y="348736"/>
                  <a:pt x="352552" y="347549"/>
                  <a:pt x="343775" y="352425"/>
                </a:cubicBezTo>
                <a:cubicBezTo>
                  <a:pt x="323761" y="363544"/>
                  <a:pt x="306258" y="378745"/>
                  <a:pt x="286625" y="390525"/>
                </a:cubicBezTo>
                <a:cubicBezTo>
                  <a:pt x="274449" y="397830"/>
                  <a:pt x="261225" y="403225"/>
                  <a:pt x="248525" y="409575"/>
                </a:cubicBezTo>
                <a:cubicBezTo>
                  <a:pt x="230382" y="464004"/>
                  <a:pt x="253968" y="418646"/>
                  <a:pt x="210425" y="447675"/>
                </a:cubicBezTo>
                <a:cubicBezTo>
                  <a:pt x="199217" y="455147"/>
                  <a:pt x="192198" y="467626"/>
                  <a:pt x="181850" y="476250"/>
                </a:cubicBezTo>
                <a:cubicBezTo>
                  <a:pt x="173056" y="483579"/>
                  <a:pt x="162800" y="488950"/>
                  <a:pt x="153275" y="495300"/>
                </a:cubicBezTo>
                <a:cubicBezTo>
                  <a:pt x="150100" y="504825"/>
                  <a:pt x="149319" y="515521"/>
                  <a:pt x="143750" y="523875"/>
                </a:cubicBezTo>
                <a:cubicBezTo>
                  <a:pt x="101619" y="587072"/>
                  <a:pt x="127288" y="518699"/>
                  <a:pt x="96125" y="581025"/>
                </a:cubicBezTo>
                <a:cubicBezTo>
                  <a:pt x="91635" y="590005"/>
                  <a:pt x="91090" y="600620"/>
                  <a:pt x="86600" y="609600"/>
                </a:cubicBezTo>
                <a:cubicBezTo>
                  <a:pt x="81480" y="619839"/>
                  <a:pt x="72199" y="627714"/>
                  <a:pt x="67550" y="638175"/>
                </a:cubicBezTo>
                <a:cubicBezTo>
                  <a:pt x="49442" y="678919"/>
                  <a:pt x="50058" y="694636"/>
                  <a:pt x="38975" y="733425"/>
                </a:cubicBezTo>
                <a:cubicBezTo>
                  <a:pt x="36217" y="743079"/>
                  <a:pt x="32625" y="752475"/>
                  <a:pt x="29450" y="762000"/>
                </a:cubicBezTo>
                <a:cubicBezTo>
                  <a:pt x="26275" y="787400"/>
                  <a:pt x="23817" y="812900"/>
                  <a:pt x="19925" y="838200"/>
                </a:cubicBezTo>
                <a:cubicBezTo>
                  <a:pt x="17463" y="854201"/>
                  <a:pt x="14327" y="870119"/>
                  <a:pt x="10400" y="885825"/>
                </a:cubicBezTo>
                <a:cubicBezTo>
                  <a:pt x="7965" y="895565"/>
                  <a:pt x="2120" y="904437"/>
                  <a:pt x="875" y="914400"/>
                </a:cubicBezTo>
                <a:cubicBezTo>
                  <a:pt x="-1094" y="930152"/>
                  <a:pt x="875" y="946150"/>
                  <a:pt x="875" y="962025"/>
                </a:cubicBezTo>
              </a:path>
            </a:pathLst>
          </a:custGeom>
          <a:noFill/>
          <a:ln w="15875">
            <a:solidFill>
              <a:schemeClr val="accent2"/>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5" name="文字方塊 44"/>
          <p:cNvSpPr txBox="1"/>
          <p:nvPr/>
        </p:nvSpPr>
        <p:spPr>
          <a:xfrm>
            <a:off x="3733208" y="1994914"/>
            <a:ext cx="1101584" cy="369332"/>
          </a:xfrm>
          <a:prstGeom prst="rect">
            <a:avLst/>
          </a:prstGeom>
          <a:noFill/>
        </p:spPr>
        <p:txBody>
          <a:bodyPr wrap="none" rtlCol="0">
            <a:spAutoFit/>
          </a:bodyPr>
          <a:lstStyle/>
          <a:p>
            <a:r>
              <a:rPr lang="en-US" altLang="zh-TW" dirty="0" smtClean="0"/>
              <a:t>Leaf push</a:t>
            </a:r>
            <a:endParaRPr lang="zh-TW"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11832" y="5299467"/>
            <a:ext cx="7884368" cy="490059"/>
          </a:xfrm>
        </p:spPr>
        <p:txBody>
          <a:bodyPr>
            <a:normAutofit/>
          </a:bodyPr>
          <a:lstStyle/>
          <a:p>
            <a:pPr>
              <a:buNone/>
            </a:pPr>
            <a:r>
              <a:rPr lang="en-US" altLang="zh-TW" sz="2400" dirty="0" smtClean="0"/>
              <a:t>The bit-vector is divided into bit-mask of length 16. There are</a:t>
            </a:r>
            <a:endParaRPr lang="zh-TW" altLang="en-US" sz="2400" dirty="0"/>
          </a:p>
        </p:txBody>
      </p:sp>
      <p:sp>
        <p:nvSpPr>
          <p:cNvPr id="3" name="投影片編號版面配置區 2"/>
          <p:cNvSpPr>
            <a:spLocks noGrp="1"/>
          </p:cNvSpPr>
          <p:nvPr>
            <p:ph type="sldNum" sz="quarter" idx="12"/>
          </p:nvPr>
        </p:nvSpPr>
        <p:spPr/>
        <p:txBody>
          <a:bodyPr/>
          <a:lstStyle/>
          <a:p>
            <a:fld id="{73DA0BB7-265A-403C-9275-D587AB510EDC}" type="slidenum">
              <a:rPr lang="zh-TW" altLang="en-US" smtClean="0"/>
              <a:pPr/>
              <a:t>7</a:t>
            </a:fld>
            <a:endParaRPr lang="zh-TW" altLang="en-US" dirty="0"/>
          </a:p>
        </p:txBody>
      </p:sp>
      <p:sp>
        <p:nvSpPr>
          <p:cNvPr id="4" name="標題 3"/>
          <p:cNvSpPr>
            <a:spLocks noGrp="1"/>
          </p:cNvSpPr>
          <p:nvPr>
            <p:ph type="title"/>
          </p:nvPr>
        </p:nvSpPr>
        <p:spPr/>
        <p:txBody>
          <a:bodyPr>
            <a:normAutofit/>
          </a:bodyPr>
          <a:lstStyle/>
          <a:p>
            <a:pPr algn="ctr"/>
            <a:r>
              <a:rPr lang="en-US" altLang="zh-TW" sz="3600" dirty="0" smtClean="0">
                <a:solidFill>
                  <a:srgbClr val="FF0000"/>
                </a:solidFill>
                <a:effectLst/>
              </a:rPr>
              <a:t>The data structure for level 1 (4/8)</a:t>
            </a:r>
            <a:endParaRPr lang="zh-TW" altLang="en-US" sz="3600" dirty="0"/>
          </a:p>
        </p:txBody>
      </p:sp>
      <p:pic>
        <p:nvPicPr>
          <p:cNvPr id="4098" name="Picture 2"/>
          <p:cNvPicPr>
            <a:picLocks noChangeAspect="1" noChangeArrowheads="1"/>
          </p:cNvPicPr>
          <p:nvPr/>
        </p:nvPicPr>
        <p:blipFill>
          <a:blip r:embed="rId3" cstate="print"/>
          <a:srcRect/>
          <a:stretch>
            <a:fillRect/>
          </a:stretch>
        </p:blipFill>
        <p:spPr bwMode="auto">
          <a:xfrm>
            <a:off x="755576" y="1412776"/>
            <a:ext cx="7667625" cy="3400425"/>
          </a:xfrm>
          <a:prstGeom prst="rect">
            <a:avLst/>
          </a:prstGeom>
          <a:noFill/>
          <a:ln w="9525">
            <a:noFill/>
            <a:miter lim="800000"/>
            <a:headEnd/>
            <a:tailEnd/>
          </a:ln>
        </p:spPr>
      </p:pic>
      <p:graphicFrame>
        <p:nvGraphicFramePr>
          <p:cNvPr id="6" name="物件 5"/>
          <p:cNvGraphicFramePr>
            <a:graphicFrameLocks noChangeAspect="1"/>
          </p:cNvGraphicFramePr>
          <p:nvPr>
            <p:extLst>
              <p:ext uri="{D42A27DB-BD31-4B8C-83A1-F6EECF244321}">
                <p14:modId xmlns:p14="http://schemas.microsoft.com/office/powerpoint/2010/main" val="1804857155"/>
              </p:ext>
            </p:extLst>
          </p:nvPr>
        </p:nvGraphicFramePr>
        <p:xfrm>
          <a:off x="7815633" y="5373216"/>
          <a:ext cx="1215135" cy="360040"/>
        </p:xfrm>
        <a:graphic>
          <a:graphicData uri="http://schemas.openxmlformats.org/presentationml/2006/ole">
            <mc:AlternateContent xmlns:mc="http://schemas.openxmlformats.org/markup-compatibility/2006">
              <mc:Choice xmlns:v="urn:schemas-microsoft-com:vml" Requires="v">
                <p:oleObj spid="_x0000_s5126" name="方程式" r:id="rId4" imgW="685800" imgH="203040" progId="Equation.3">
                  <p:embed/>
                </p:oleObj>
              </mc:Choice>
              <mc:Fallback>
                <p:oleObj name="方程式" r:id="rId4" imgW="685800" imgH="203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5633" y="5373216"/>
                        <a:ext cx="1215135" cy="3600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文字方塊 8"/>
          <p:cNvSpPr txBox="1"/>
          <p:nvPr/>
        </p:nvSpPr>
        <p:spPr>
          <a:xfrm>
            <a:off x="1314000" y="4653136"/>
            <a:ext cx="2088232" cy="646331"/>
          </a:xfrm>
          <a:prstGeom prst="rect">
            <a:avLst/>
          </a:prstGeom>
          <a:noFill/>
        </p:spPr>
        <p:txBody>
          <a:bodyPr wrap="square" rtlCol="0">
            <a:spAutoFit/>
          </a:bodyPr>
          <a:lstStyle/>
          <a:p>
            <a:pPr algn="ctr"/>
            <a:r>
              <a:rPr lang="en-US" altLang="zh-TW" dirty="0" smtClean="0">
                <a:solidFill>
                  <a:srgbClr val="FF0000"/>
                </a:solidFill>
              </a:rPr>
              <a:t>Genuine head: </a:t>
            </a:r>
            <a:endParaRPr lang="en-US" altLang="zh-TW" dirty="0" smtClean="0">
              <a:solidFill>
                <a:srgbClr val="FF0000"/>
              </a:solidFill>
            </a:endParaRPr>
          </a:p>
          <a:p>
            <a:pPr algn="ctr"/>
            <a:r>
              <a:rPr lang="en-US" altLang="zh-TW" dirty="0" smtClean="0">
                <a:solidFill>
                  <a:srgbClr val="FF0000"/>
                </a:solidFill>
              </a:rPr>
              <a:t>bits </a:t>
            </a:r>
            <a:r>
              <a:rPr lang="en-US" altLang="zh-TW" dirty="0" smtClean="0">
                <a:solidFill>
                  <a:srgbClr val="FF0000"/>
                </a:solidFill>
              </a:rPr>
              <a:t>0, 4, 7, 8, 14, </a:t>
            </a:r>
            <a:r>
              <a:rPr lang="en-US" altLang="zh-TW" dirty="0" smtClean="0">
                <a:solidFill>
                  <a:srgbClr val="FF0000"/>
                </a:solidFill>
              </a:rPr>
              <a:t>15</a:t>
            </a:r>
            <a:endParaRPr lang="en-US" altLang="zh-TW" dirty="0" smtClean="0">
              <a:solidFill>
                <a:srgbClr val="FF0000"/>
              </a:solidFill>
            </a:endParaRPr>
          </a:p>
        </p:txBody>
      </p:sp>
      <p:sp>
        <p:nvSpPr>
          <p:cNvPr id="8" name="文字方塊 7"/>
          <p:cNvSpPr txBox="1"/>
          <p:nvPr/>
        </p:nvSpPr>
        <p:spPr>
          <a:xfrm>
            <a:off x="5796136" y="4675842"/>
            <a:ext cx="1368152" cy="553998"/>
          </a:xfrm>
          <a:prstGeom prst="rect">
            <a:avLst/>
          </a:prstGeom>
          <a:noFill/>
        </p:spPr>
        <p:txBody>
          <a:bodyPr wrap="square" lIns="0" tIns="0" rIns="0" bIns="0" rtlCol="0">
            <a:spAutoFit/>
          </a:bodyPr>
          <a:lstStyle/>
          <a:p>
            <a:pPr algn="ctr"/>
            <a:r>
              <a:rPr lang="en-US" altLang="zh-TW" b="1" dirty="0" smtClean="0">
                <a:solidFill>
                  <a:srgbClr val="7030A0"/>
                </a:solidFill>
              </a:rPr>
              <a:t>root </a:t>
            </a:r>
            <a:r>
              <a:rPr lang="en-US" altLang="zh-TW" b="1" dirty="0" smtClean="0">
                <a:solidFill>
                  <a:srgbClr val="7030A0"/>
                </a:solidFill>
              </a:rPr>
              <a:t>head: </a:t>
            </a:r>
            <a:endParaRPr lang="en-US" altLang="zh-TW" b="1" dirty="0" smtClean="0">
              <a:solidFill>
                <a:srgbClr val="7030A0"/>
              </a:solidFill>
            </a:endParaRPr>
          </a:p>
          <a:p>
            <a:pPr algn="ctr"/>
            <a:r>
              <a:rPr lang="en-US" altLang="zh-TW" b="1" dirty="0" smtClean="0">
                <a:solidFill>
                  <a:srgbClr val="7030A0"/>
                </a:solidFill>
              </a:rPr>
              <a:t>bits </a:t>
            </a:r>
            <a:r>
              <a:rPr lang="en-US" altLang="zh-TW" b="1" dirty="0" smtClean="0">
                <a:solidFill>
                  <a:srgbClr val="7030A0"/>
                </a:solidFill>
              </a:rPr>
              <a:t>6, 12, 13</a:t>
            </a:r>
            <a:endParaRPr lang="zh-TW" altLang="en-US" b="1" dirty="0">
              <a:solidFill>
                <a:srgbClr val="7030A0"/>
              </a:solidFill>
            </a:endParaRPr>
          </a:p>
        </p:txBody>
      </p:sp>
      <p:sp>
        <p:nvSpPr>
          <p:cNvPr id="22" name="橢圓 21"/>
          <p:cNvSpPr/>
          <p:nvPr/>
        </p:nvSpPr>
        <p:spPr>
          <a:xfrm>
            <a:off x="1314000" y="4122000"/>
            <a:ext cx="288032" cy="288032"/>
          </a:xfrm>
          <a:prstGeom prst="ellipse">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5" name="橢圓 24"/>
          <p:cNvSpPr/>
          <p:nvPr/>
        </p:nvSpPr>
        <p:spPr>
          <a:xfrm>
            <a:off x="2843808" y="4122000"/>
            <a:ext cx="288032" cy="288032"/>
          </a:xfrm>
          <a:prstGeom prst="ellipse">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8" name="橢圓 27"/>
          <p:cNvSpPr/>
          <p:nvPr/>
        </p:nvSpPr>
        <p:spPr>
          <a:xfrm>
            <a:off x="3954016" y="4122000"/>
            <a:ext cx="288032" cy="288032"/>
          </a:xfrm>
          <a:prstGeom prst="ellipse">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9" name="橢圓 28"/>
          <p:cNvSpPr/>
          <p:nvPr/>
        </p:nvSpPr>
        <p:spPr>
          <a:xfrm>
            <a:off x="4355976" y="4122000"/>
            <a:ext cx="288032" cy="288032"/>
          </a:xfrm>
          <a:prstGeom prst="ellipse">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0" name="橢圓 29"/>
          <p:cNvSpPr/>
          <p:nvPr/>
        </p:nvSpPr>
        <p:spPr>
          <a:xfrm>
            <a:off x="6588224" y="4122000"/>
            <a:ext cx="288032" cy="288032"/>
          </a:xfrm>
          <a:prstGeom prst="ellipse">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1" name="橢圓 30"/>
          <p:cNvSpPr/>
          <p:nvPr/>
        </p:nvSpPr>
        <p:spPr>
          <a:xfrm>
            <a:off x="7020272" y="4122000"/>
            <a:ext cx="288032" cy="288032"/>
          </a:xfrm>
          <a:prstGeom prst="ellipse">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2" name="橢圓 31"/>
          <p:cNvSpPr/>
          <p:nvPr/>
        </p:nvSpPr>
        <p:spPr>
          <a:xfrm>
            <a:off x="3563888" y="4122000"/>
            <a:ext cx="288032" cy="288032"/>
          </a:xfrm>
          <a:prstGeom prst="ellipse">
            <a:avLst/>
          </a:prstGeom>
          <a:noFill/>
          <a:ln w="2222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3" name="橢圓 32"/>
          <p:cNvSpPr/>
          <p:nvPr/>
        </p:nvSpPr>
        <p:spPr>
          <a:xfrm>
            <a:off x="5828531" y="4122000"/>
            <a:ext cx="288032" cy="288032"/>
          </a:xfrm>
          <a:prstGeom prst="ellipse">
            <a:avLst/>
          </a:prstGeom>
          <a:noFill/>
          <a:ln w="2222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4" name="橢圓 33"/>
          <p:cNvSpPr/>
          <p:nvPr/>
        </p:nvSpPr>
        <p:spPr>
          <a:xfrm>
            <a:off x="6203218" y="4122000"/>
            <a:ext cx="288032" cy="288032"/>
          </a:xfrm>
          <a:prstGeom prst="ellipse">
            <a:avLst/>
          </a:prstGeom>
          <a:noFill/>
          <a:ln w="2222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996483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srcRect/>
          <a:stretch>
            <a:fillRect/>
          </a:stretch>
        </p:blipFill>
        <p:spPr bwMode="auto">
          <a:xfrm>
            <a:off x="683568" y="1052736"/>
            <a:ext cx="7667625" cy="3400425"/>
          </a:xfrm>
          <a:prstGeom prst="rect">
            <a:avLst/>
          </a:prstGeom>
          <a:noFill/>
          <a:ln w="9525">
            <a:noFill/>
            <a:miter lim="800000"/>
            <a:headEnd/>
            <a:tailEnd/>
          </a:ln>
        </p:spPr>
      </p:pic>
      <p:sp>
        <p:nvSpPr>
          <p:cNvPr id="2" name="內容版面配置區 1"/>
          <p:cNvSpPr>
            <a:spLocks noGrp="1"/>
          </p:cNvSpPr>
          <p:nvPr>
            <p:ph idx="1"/>
          </p:nvPr>
        </p:nvSpPr>
        <p:spPr>
          <a:xfrm>
            <a:off x="683568" y="4365104"/>
            <a:ext cx="8136904" cy="1512168"/>
          </a:xfrm>
        </p:spPr>
        <p:txBody>
          <a:bodyPr>
            <a:normAutofit/>
          </a:bodyPr>
          <a:lstStyle/>
          <a:p>
            <a:pPr marL="85725" indent="0" algn="just">
              <a:buNone/>
            </a:pPr>
            <a:r>
              <a:rPr lang="en-US" altLang="zh-TW" sz="2000" dirty="0" smtClean="0"/>
              <a:t>The head information is encoded in </a:t>
            </a:r>
            <a:r>
              <a:rPr lang="en-US" altLang="zh-TW" sz="2000" dirty="0" smtClean="0"/>
              <a:t>16-bit </a:t>
            </a:r>
            <a:r>
              <a:rPr lang="en-US" altLang="zh-TW" sz="2000" dirty="0" smtClean="0"/>
              <a:t>pointers stored consecutively in </a:t>
            </a:r>
            <a:r>
              <a:rPr lang="en-US" altLang="zh-TW" sz="2000" dirty="0" smtClean="0"/>
              <a:t>an array (pointer </a:t>
            </a:r>
            <a:r>
              <a:rPr lang="en-US" altLang="zh-TW" sz="2000" dirty="0" smtClean="0"/>
              <a:t>group). Two bits of each pointer encode what kind of pointer it is, and </a:t>
            </a:r>
            <a:r>
              <a:rPr lang="en-US" altLang="zh-TW" sz="2000" dirty="0" smtClean="0"/>
              <a:t>14 </a:t>
            </a:r>
            <a:r>
              <a:rPr lang="en-US" altLang="zh-TW" sz="2000" dirty="0" smtClean="0"/>
              <a:t>remaining </a:t>
            </a:r>
            <a:r>
              <a:rPr lang="en-US" altLang="zh-TW" sz="2000" dirty="0" smtClean="0"/>
              <a:t>bits </a:t>
            </a:r>
            <a:r>
              <a:rPr lang="en-US" altLang="zh-TW" sz="2000" dirty="0" smtClean="0"/>
              <a:t>either form an index into the next-hop table or an index into an </a:t>
            </a:r>
            <a:r>
              <a:rPr lang="en-US" altLang="zh-TW" sz="2000" dirty="0" smtClean="0"/>
              <a:t>array </a:t>
            </a:r>
            <a:r>
              <a:rPr lang="en-US" altLang="zh-TW" sz="2000" dirty="0" smtClean="0"/>
              <a:t>containing level two chunks</a:t>
            </a:r>
            <a:endParaRPr lang="zh-TW" altLang="en-US" sz="2000" dirty="0"/>
          </a:p>
        </p:txBody>
      </p:sp>
      <p:sp>
        <p:nvSpPr>
          <p:cNvPr id="3" name="投影片編號版面配置區 2"/>
          <p:cNvSpPr>
            <a:spLocks noGrp="1"/>
          </p:cNvSpPr>
          <p:nvPr>
            <p:ph type="sldNum" sz="quarter" idx="12"/>
          </p:nvPr>
        </p:nvSpPr>
        <p:spPr/>
        <p:txBody>
          <a:bodyPr/>
          <a:lstStyle/>
          <a:p>
            <a:fld id="{73DA0BB7-265A-403C-9275-D587AB510EDC}" type="slidenum">
              <a:rPr lang="zh-TW" altLang="en-US" smtClean="0"/>
              <a:pPr/>
              <a:t>8</a:t>
            </a:fld>
            <a:endParaRPr lang="zh-TW" altLang="en-US" dirty="0"/>
          </a:p>
        </p:txBody>
      </p:sp>
      <p:sp>
        <p:nvSpPr>
          <p:cNvPr id="4" name="標題 3"/>
          <p:cNvSpPr>
            <a:spLocks noGrp="1"/>
          </p:cNvSpPr>
          <p:nvPr>
            <p:ph type="title"/>
          </p:nvPr>
        </p:nvSpPr>
        <p:spPr/>
        <p:txBody>
          <a:bodyPr>
            <a:normAutofit/>
          </a:bodyPr>
          <a:lstStyle/>
          <a:p>
            <a:pPr algn="ctr"/>
            <a:r>
              <a:rPr lang="en-US" altLang="zh-TW" sz="3600" dirty="0" smtClean="0">
                <a:solidFill>
                  <a:srgbClr val="FF0000"/>
                </a:solidFill>
                <a:effectLst/>
              </a:rPr>
              <a:t>The data structure for level 1 (5/8)</a:t>
            </a:r>
            <a:endParaRPr lang="zh-TW" altLang="en-US"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481329"/>
            <a:ext cx="8229600" cy="579520"/>
          </a:xfrm>
        </p:spPr>
        <p:txBody>
          <a:bodyPr>
            <a:normAutofit/>
          </a:bodyPr>
          <a:lstStyle/>
          <a:p>
            <a:r>
              <a:rPr lang="en-US" altLang="zh-TW" sz="2400" dirty="0" smtClean="0"/>
              <a:t>Code word array and Base index array</a:t>
            </a:r>
          </a:p>
          <a:p>
            <a:pPr>
              <a:buNone/>
            </a:pPr>
            <a:endParaRPr lang="zh-TW" altLang="en-US" sz="2400" dirty="0"/>
          </a:p>
        </p:txBody>
      </p:sp>
      <p:sp>
        <p:nvSpPr>
          <p:cNvPr id="3" name="投影片編號版面配置區 2"/>
          <p:cNvSpPr>
            <a:spLocks noGrp="1"/>
          </p:cNvSpPr>
          <p:nvPr>
            <p:ph type="sldNum" sz="quarter" idx="12"/>
          </p:nvPr>
        </p:nvSpPr>
        <p:spPr/>
        <p:txBody>
          <a:bodyPr/>
          <a:lstStyle/>
          <a:p>
            <a:fld id="{73DA0BB7-265A-403C-9275-D587AB510EDC}" type="slidenum">
              <a:rPr lang="zh-TW" altLang="en-US" smtClean="0"/>
              <a:pPr/>
              <a:t>9</a:t>
            </a:fld>
            <a:endParaRPr lang="zh-TW" altLang="en-US" dirty="0"/>
          </a:p>
        </p:txBody>
      </p:sp>
      <p:sp>
        <p:nvSpPr>
          <p:cNvPr id="4" name="標題 3"/>
          <p:cNvSpPr>
            <a:spLocks noGrp="1"/>
          </p:cNvSpPr>
          <p:nvPr>
            <p:ph type="title"/>
          </p:nvPr>
        </p:nvSpPr>
        <p:spPr/>
        <p:txBody>
          <a:bodyPr>
            <a:normAutofit/>
          </a:bodyPr>
          <a:lstStyle/>
          <a:p>
            <a:pPr algn="ctr"/>
            <a:r>
              <a:rPr lang="en-US" altLang="zh-TW" sz="3600" dirty="0" smtClean="0">
                <a:solidFill>
                  <a:srgbClr val="FF0000"/>
                </a:solidFill>
                <a:effectLst/>
              </a:rPr>
              <a:t>The data structure for level 1 (6/8)</a:t>
            </a:r>
            <a:endParaRPr lang="zh-TW" altLang="en-US" sz="3600" dirty="0"/>
          </a:p>
        </p:txBody>
      </p:sp>
      <p:pic>
        <p:nvPicPr>
          <p:cNvPr id="5122" name="Picture 2"/>
          <p:cNvPicPr>
            <a:picLocks noChangeAspect="1" noChangeArrowheads="1"/>
          </p:cNvPicPr>
          <p:nvPr/>
        </p:nvPicPr>
        <p:blipFill>
          <a:blip r:embed="rId2" cstate="print"/>
          <a:srcRect/>
          <a:stretch>
            <a:fillRect/>
          </a:stretch>
        </p:blipFill>
        <p:spPr bwMode="auto">
          <a:xfrm>
            <a:off x="0" y="2348880"/>
            <a:ext cx="9036496" cy="1606668"/>
          </a:xfrm>
          <a:prstGeom prst="rect">
            <a:avLst/>
          </a:prstGeom>
          <a:noFill/>
          <a:ln w="9525">
            <a:noFill/>
            <a:miter lim="800000"/>
            <a:headEnd/>
            <a:tailEnd/>
          </a:ln>
        </p:spPr>
      </p:pic>
      <p:sp>
        <p:nvSpPr>
          <p:cNvPr id="6" name="文字方塊 5"/>
          <p:cNvSpPr txBox="1"/>
          <p:nvPr/>
        </p:nvSpPr>
        <p:spPr>
          <a:xfrm>
            <a:off x="179512" y="4293096"/>
            <a:ext cx="8568952" cy="1754326"/>
          </a:xfrm>
          <a:prstGeom prst="rect">
            <a:avLst/>
          </a:prstGeom>
          <a:noFill/>
        </p:spPr>
        <p:txBody>
          <a:bodyPr wrap="square" rtlCol="0">
            <a:spAutoFit/>
          </a:bodyPr>
          <a:lstStyle/>
          <a:p>
            <a:pPr marL="342900" indent="-342900">
              <a:buAutoNum type="arabicParenBoth"/>
            </a:pPr>
            <a:r>
              <a:rPr lang="en-US" altLang="zh-TW" dirty="0" smtClean="0"/>
              <a:t>The code words consists of a 10bit value(</a:t>
            </a:r>
            <a:r>
              <a:rPr lang="en-US" altLang="zh-TW" i="1" dirty="0" smtClean="0"/>
              <a:t>r</a:t>
            </a:r>
            <a:r>
              <a:rPr lang="en-US" altLang="zh-TW" dirty="0" smtClean="0"/>
              <a:t>1, </a:t>
            </a:r>
            <a:r>
              <a:rPr lang="en-US" altLang="zh-TW" i="1" dirty="0" smtClean="0"/>
              <a:t>r</a:t>
            </a:r>
            <a:r>
              <a:rPr lang="en-US" altLang="zh-TW" dirty="0" smtClean="0"/>
              <a:t>2,…) and a 6bit offset (0, 3, 10, …).</a:t>
            </a:r>
          </a:p>
          <a:p>
            <a:pPr marL="342900" indent="-342900">
              <a:buAutoNum type="arabicParenBoth"/>
            </a:pPr>
            <a:r>
              <a:rPr lang="en-US" altLang="zh-TW" dirty="0" smtClean="0"/>
              <a:t>After four code words, the offset value might be too large to represent with </a:t>
            </a:r>
            <a:r>
              <a:rPr lang="en-US" altLang="zh-TW" dirty="0" smtClean="0"/>
              <a:t>6 bits</a:t>
            </a:r>
            <a:r>
              <a:rPr lang="en-US" altLang="zh-TW" dirty="0" smtClean="0"/>
              <a:t>, therefore, a base index is used together with the offset to find a group of pointers.</a:t>
            </a:r>
          </a:p>
          <a:p>
            <a:pPr marL="342900" indent="-342900"/>
            <a:r>
              <a:rPr lang="en-US" altLang="zh-TW" dirty="0" smtClean="0"/>
              <a:t>	( length of base index array element is 16bits. )</a:t>
            </a:r>
          </a:p>
          <a:p>
            <a:pPr marL="342900" indent="-342900">
              <a:buAutoNum type="arabicParenBoth"/>
            </a:pPr>
            <a:endParaRPr lang="en-US" altLang="zh-TW" dirty="0" smtClean="0"/>
          </a:p>
          <a:p>
            <a:pPr marL="342900" indent="-342900">
              <a:buAutoNum type="arabicParenBoth"/>
            </a:pPr>
            <a:endParaRPr lang="zh-TW"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匯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訂 1">
      <a:majorFont>
        <a:latin typeface="Times New Roman"/>
        <a:ea typeface="微軟正黑體"/>
        <a:cs typeface=""/>
      </a:majorFont>
      <a:minorFont>
        <a:latin typeface="Times New Roman"/>
        <a:ea typeface="微軟正黑體"/>
        <a:cs typeface=""/>
      </a:minorFont>
    </a:fontScheme>
    <a:fmtScheme name="匯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5366</TotalTime>
  <Words>439</Words>
  <Application>Microsoft Office PowerPoint</Application>
  <PresentationFormat>如螢幕大小 (4:3)</PresentationFormat>
  <Paragraphs>86</Paragraphs>
  <Slides>13</Slides>
  <Notes>1</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13</vt:i4>
      </vt:variant>
    </vt:vector>
  </HeadingPairs>
  <TitlesOfParts>
    <vt:vector size="15" baseType="lpstr">
      <vt:lpstr>匯合</vt:lpstr>
      <vt:lpstr>方程式</vt:lpstr>
      <vt:lpstr>Small Forwarding Tables for                          Fast Routing Lookup</vt:lpstr>
      <vt:lpstr>Design goals and parameters</vt:lpstr>
      <vt:lpstr>The data structure for level 1 (1/8)</vt:lpstr>
      <vt:lpstr>The data structure for level 1 (2/8)</vt:lpstr>
      <vt:lpstr>The data structure for level 1 (3/8)</vt:lpstr>
      <vt:lpstr>The data structure for level 1 (4/8)</vt:lpstr>
      <vt:lpstr>The data structure for level 1 (4/8)</vt:lpstr>
      <vt:lpstr>The data structure for level 1 (5/8)</vt:lpstr>
      <vt:lpstr>The data structure for level 1 (6/8)</vt:lpstr>
      <vt:lpstr>The data structure for level 1 (7/8)</vt:lpstr>
      <vt:lpstr>The data structure for level 1 (8/8)</vt:lpstr>
      <vt:lpstr>The data structure for level 2、3 (1/2)</vt:lpstr>
      <vt:lpstr>The data structure for level 2、3 (2/2)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Cty</dc:creator>
  <cp:lastModifiedBy>YKCHANG</cp:lastModifiedBy>
  <cp:revision>1127</cp:revision>
  <dcterms:created xsi:type="dcterms:W3CDTF">2009-10-13T04:11:55Z</dcterms:created>
  <dcterms:modified xsi:type="dcterms:W3CDTF">2014-04-13T15:59:32Z</dcterms:modified>
</cp:coreProperties>
</file>